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3"/>
  </p:notesMasterIdLst>
  <p:handoutMasterIdLst>
    <p:handoutMasterId r:id="rId14"/>
  </p:handoutMasterIdLst>
  <p:sldIdLst>
    <p:sldId id="275" r:id="rId5"/>
    <p:sldId id="257" r:id="rId6"/>
    <p:sldId id="273" r:id="rId7"/>
    <p:sldId id="264" r:id="rId8"/>
    <p:sldId id="267" r:id="rId9"/>
    <p:sldId id="272" r:id="rId10"/>
    <p:sldId id="269" r:id="rId11"/>
    <p:sldId id="276"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02" autoAdjust="0"/>
    <p:restoredTop sz="95200" autoAdjust="0"/>
  </p:normalViewPr>
  <p:slideViewPr>
    <p:cSldViewPr>
      <p:cViewPr>
        <p:scale>
          <a:sx n="125" d="100"/>
          <a:sy n="125" d="100"/>
        </p:scale>
        <p:origin x="-1488"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BE9DAEF6-6A06-4D64-8A3B-ED4E4136B950}" type="datetimeFigureOut">
              <a:rPr lang="en-US" smtClean="0"/>
              <a:t>3/4/2020</a:t>
            </a:fld>
            <a:endParaRPr lang="en-US"/>
          </a:p>
        </p:txBody>
      </p:sp>
      <p:sp>
        <p:nvSpPr>
          <p:cNvPr id="4" name="Footer Placeholder 3"/>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9EC37249-2DAC-45C7-B9A0-30A6EF47A4E6}" type="slidenum">
              <a:rPr lang="en-US" smtClean="0"/>
              <a:t>‹#›</a:t>
            </a:fld>
            <a:endParaRPr lang="en-US"/>
          </a:p>
        </p:txBody>
      </p:sp>
    </p:spTree>
    <p:extLst>
      <p:ext uri="{BB962C8B-B14F-4D97-AF65-F5344CB8AC3E}">
        <p14:creationId xmlns:p14="http://schemas.microsoft.com/office/powerpoint/2010/main" val="38390522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67" tIns="46584" rIns="93167" bIns="46584" rtlCol="0"/>
          <a:lstStyle>
            <a:lvl1pPr algn="r">
              <a:defRPr sz="1200"/>
            </a:lvl1pPr>
          </a:lstStyle>
          <a:p>
            <a:fld id="{C21C7227-89E7-4476-AC5A-1AC4C255D7C2}" type="datetimeFigureOut">
              <a:rPr lang="en-US" smtClean="0"/>
              <a:t>3/4/2020</a:t>
            </a:fld>
            <a:endParaRPr lang="en-US"/>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67" tIns="46584" rIns="93167" bIns="46584" rtlCol="0" anchor="ctr"/>
          <a:lstStyle/>
          <a:p>
            <a:endParaRPr lang="en-US"/>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67" tIns="46584" rIns="93167" bIns="465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3037840" cy="464820"/>
          </a:xfrm>
          <a:prstGeom prst="rect">
            <a:avLst/>
          </a:prstGeom>
        </p:spPr>
        <p:txBody>
          <a:bodyPr vert="horz" lIns="93167" tIns="46584" rIns="93167" bIns="46584"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7" tIns="46584" rIns="93167" bIns="46584" rtlCol="0" anchor="b"/>
          <a:lstStyle>
            <a:lvl1pPr algn="r">
              <a:defRPr sz="1200"/>
            </a:lvl1pPr>
          </a:lstStyle>
          <a:p>
            <a:fld id="{B0463E4D-F42C-4AF7-831A-B6901C1F5E3F}" type="slidenum">
              <a:rPr lang="en-US" smtClean="0"/>
              <a:t>‹#›</a:t>
            </a:fld>
            <a:endParaRPr lang="en-US"/>
          </a:p>
        </p:txBody>
      </p:sp>
    </p:spTree>
    <p:extLst>
      <p:ext uri="{BB962C8B-B14F-4D97-AF65-F5344CB8AC3E}">
        <p14:creationId xmlns:p14="http://schemas.microsoft.com/office/powerpoint/2010/main" val="2420708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deck is to provide providers information regarding new benefits and plan information</a:t>
            </a:r>
            <a:r>
              <a:rPr lang="en-US" baseline="0" dirty="0" smtClean="0"/>
              <a:t> from Cigna Medicare for 2020. Note some slides are not applicable to all markets, so only include slides that are pertinent to your market. </a:t>
            </a:r>
            <a:endParaRPr lang="en-US" dirty="0"/>
          </a:p>
        </p:txBody>
      </p:sp>
      <p:sp>
        <p:nvSpPr>
          <p:cNvPr id="4" name="Slide Number Placeholder 3"/>
          <p:cNvSpPr>
            <a:spLocks noGrp="1"/>
          </p:cNvSpPr>
          <p:nvPr>
            <p:ph type="sldNum" sz="quarter" idx="10"/>
          </p:nvPr>
        </p:nvSpPr>
        <p:spPr/>
        <p:txBody>
          <a:bodyPr/>
          <a:lstStyle/>
          <a:p>
            <a:fld id="{DECE3B9E-6574-462E-B6D1-39C8693FFF93}" type="slidenum">
              <a:rPr lang="en-US" altLang="en-US" smtClean="0"/>
              <a:pPr/>
              <a:t>1</a:t>
            </a:fld>
            <a:endParaRPr lang="en-US" altLang="en-US" dirty="0"/>
          </a:p>
        </p:txBody>
      </p:sp>
    </p:spTree>
    <p:extLst>
      <p:ext uri="{BB962C8B-B14F-4D97-AF65-F5344CB8AC3E}">
        <p14:creationId xmlns:p14="http://schemas.microsoft.com/office/powerpoint/2010/main" val="2128517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What other plan names should be included in</a:t>
            </a:r>
            <a:r>
              <a:rPr lang="en-US" baseline="0" dirty="0" smtClean="0"/>
              <a:t> this call out?</a:t>
            </a:r>
          </a:p>
          <a:p>
            <a:pPr eaLnBrk="1" hangingPunct="1">
              <a:spcBef>
                <a:spcPct val="0"/>
              </a:spcBef>
            </a:pPr>
            <a:r>
              <a:rPr lang="en-US" baseline="0" dirty="0" smtClean="0"/>
              <a:t>Member Eligibility Verification .. Is this useful?</a:t>
            </a:r>
          </a:p>
          <a:p>
            <a:pPr eaLnBrk="1" hangingPunct="1">
              <a:spcBef>
                <a:spcPct val="0"/>
              </a:spcBef>
            </a:pPr>
            <a:r>
              <a:rPr lang="en-US" dirty="0" smtClean="0"/>
              <a:t>Are these the three main groupings of people for the office staff to know</a:t>
            </a:r>
            <a:r>
              <a:rPr lang="en-US" baseline="0" dirty="0" smtClean="0"/>
              <a:t> and use?</a:t>
            </a:r>
            <a:endParaRPr lang="en-US" dirty="0" smtClean="0"/>
          </a:p>
        </p:txBody>
      </p:sp>
      <p:sp>
        <p:nvSpPr>
          <p:cNvPr id="573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D71D705-03D9-4686-9F43-AE4C7DE87E08}" type="slidenum">
              <a:rPr lang="en-US" smtClean="0">
                <a:solidFill>
                  <a:srgbClr val="000000"/>
                </a:solidFill>
              </a:rPr>
              <a:pPr>
                <a:defRPr/>
              </a:pPr>
              <a:t>2</a:t>
            </a:fld>
            <a:endParaRPr lang="en-US" dirty="0" smtClean="0">
              <a:solidFill>
                <a:srgbClr val="000000"/>
              </a:solidFill>
            </a:endParaRPr>
          </a:p>
        </p:txBody>
      </p:sp>
    </p:spTree>
    <p:extLst>
      <p:ext uri="{BB962C8B-B14F-4D97-AF65-F5344CB8AC3E}">
        <p14:creationId xmlns:p14="http://schemas.microsoft.com/office/powerpoint/2010/main" val="1237170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Direct Plans</a:t>
            </a:r>
          </a:p>
          <a:p>
            <a:pPr eaLnBrk="1" hangingPunct="1">
              <a:spcBef>
                <a:spcPct val="0"/>
              </a:spcBef>
            </a:pPr>
            <a:r>
              <a:rPr lang="en-US" dirty="0" smtClean="0"/>
              <a:t>	what</a:t>
            </a:r>
            <a:r>
              <a:rPr lang="en-US" baseline="0" dirty="0" smtClean="0"/>
              <a:t> directory can we send them to? The HS Connect one?</a:t>
            </a:r>
            <a:endParaRPr lang="en-US" dirty="0" smtClean="0"/>
          </a:p>
          <a:p>
            <a:pPr eaLnBrk="1" hangingPunct="1">
              <a:spcBef>
                <a:spcPct val="0"/>
              </a:spcBef>
            </a:pPr>
            <a:r>
              <a:rPr lang="en-US" dirty="0" smtClean="0"/>
              <a:t>Confirm</a:t>
            </a:r>
            <a:r>
              <a:rPr lang="en-US" baseline="0" dirty="0" smtClean="0"/>
              <a:t> Referral language</a:t>
            </a:r>
          </a:p>
          <a:p>
            <a:pPr eaLnBrk="1" hangingPunct="1">
              <a:spcBef>
                <a:spcPct val="0"/>
              </a:spcBef>
            </a:pPr>
            <a:endParaRPr lang="en-US" baseline="0" dirty="0" smtClean="0"/>
          </a:p>
          <a:p>
            <a:pPr eaLnBrk="1" hangingPunct="1">
              <a:spcBef>
                <a:spcPct val="0"/>
              </a:spcBef>
            </a:pPr>
            <a:r>
              <a:rPr lang="en-US" baseline="0" dirty="0" smtClean="0"/>
              <a:t>Do we still do paper claims?</a:t>
            </a:r>
            <a:endParaRPr lang="en-US" dirty="0" smtClean="0"/>
          </a:p>
        </p:txBody>
      </p:sp>
      <p:sp>
        <p:nvSpPr>
          <p:cNvPr id="573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D71D705-03D9-4686-9F43-AE4C7DE87E08}" type="slidenum">
              <a:rPr lang="en-US" smtClean="0">
                <a:solidFill>
                  <a:srgbClr val="000000"/>
                </a:solidFill>
              </a:rPr>
              <a:pPr>
                <a:defRPr/>
              </a:pPr>
              <a:t>3</a:t>
            </a:fld>
            <a:endParaRPr lang="en-US" dirty="0" smtClean="0">
              <a:solidFill>
                <a:srgbClr val="000000"/>
              </a:solidFill>
            </a:endParaRPr>
          </a:p>
        </p:txBody>
      </p:sp>
    </p:spTree>
    <p:extLst>
      <p:ext uri="{BB962C8B-B14F-4D97-AF65-F5344CB8AC3E}">
        <p14:creationId xmlns:p14="http://schemas.microsoft.com/office/powerpoint/2010/main" val="3821757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573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D71D705-03D9-4686-9F43-AE4C7DE87E08}" type="slidenum">
              <a:rPr lang="en-US" smtClean="0">
                <a:solidFill>
                  <a:srgbClr val="000000"/>
                </a:solidFill>
              </a:rPr>
              <a:pPr>
                <a:defRPr/>
              </a:pPr>
              <a:t>4</a:t>
            </a:fld>
            <a:endParaRPr lang="en-US" dirty="0" smtClean="0">
              <a:solidFill>
                <a:srgbClr val="000000"/>
              </a:solidFill>
            </a:endParaRPr>
          </a:p>
        </p:txBody>
      </p:sp>
    </p:spTree>
    <p:extLst>
      <p:ext uri="{BB962C8B-B14F-4D97-AF65-F5344CB8AC3E}">
        <p14:creationId xmlns:p14="http://schemas.microsoft.com/office/powerpoint/2010/main" val="3925211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Case Management Programs</a:t>
            </a:r>
          </a:p>
        </p:txBody>
      </p:sp>
      <p:sp>
        <p:nvSpPr>
          <p:cNvPr id="573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D71D705-03D9-4686-9F43-AE4C7DE87E08}" type="slidenum">
              <a:rPr lang="en-US" smtClean="0">
                <a:solidFill>
                  <a:srgbClr val="000000"/>
                </a:solidFill>
              </a:rPr>
              <a:pPr>
                <a:defRPr/>
              </a:pPr>
              <a:t>5</a:t>
            </a:fld>
            <a:endParaRPr lang="en-US" dirty="0" smtClean="0">
              <a:solidFill>
                <a:srgbClr val="000000"/>
              </a:solidFill>
            </a:endParaRPr>
          </a:p>
        </p:txBody>
      </p:sp>
    </p:spTree>
    <p:extLst>
      <p:ext uri="{BB962C8B-B14F-4D97-AF65-F5344CB8AC3E}">
        <p14:creationId xmlns:p14="http://schemas.microsoft.com/office/powerpoint/2010/main" val="804783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Drugs</a:t>
            </a:r>
          </a:p>
          <a:p>
            <a:pPr eaLnBrk="1" hangingPunct="1">
              <a:spcBef>
                <a:spcPct val="0"/>
              </a:spcBef>
            </a:pPr>
            <a:endParaRPr lang="en-US" dirty="0" smtClean="0"/>
          </a:p>
          <a:p>
            <a:pPr eaLnBrk="1" hangingPunct="1">
              <a:spcBef>
                <a:spcPct val="0"/>
              </a:spcBef>
            </a:pPr>
            <a:r>
              <a:rPr lang="en-US" dirty="0" smtClean="0"/>
              <a:t>Do we need the phone number</a:t>
            </a:r>
            <a:r>
              <a:rPr lang="en-US" baseline="0" dirty="0" smtClean="0"/>
              <a:t> for preferred pharmacies?</a:t>
            </a:r>
            <a:endParaRPr lang="en-US" dirty="0" smtClean="0"/>
          </a:p>
        </p:txBody>
      </p:sp>
      <p:sp>
        <p:nvSpPr>
          <p:cNvPr id="573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D71D705-03D9-4686-9F43-AE4C7DE87E08}" type="slidenum">
              <a:rPr lang="en-US" smtClean="0">
                <a:solidFill>
                  <a:srgbClr val="000000"/>
                </a:solidFill>
              </a:rPr>
              <a:pPr>
                <a:defRPr/>
              </a:pPr>
              <a:t>6</a:t>
            </a:fld>
            <a:endParaRPr lang="en-US" dirty="0" smtClean="0">
              <a:solidFill>
                <a:srgbClr val="000000"/>
              </a:solidFill>
            </a:endParaRPr>
          </a:p>
        </p:txBody>
      </p:sp>
    </p:spTree>
    <p:extLst>
      <p:ext uri="{BB962C8B-B14F-4D97-AF65-F5344CB8AC3E}">
        <p14:creationId xmlns:p14="http://schemas.microsoft.com/office/powerpoint/2010/main" val="1068377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baseline="0" dirty="0" smtClean="0"/>
              <a:t>Are we a 4 star plan? </a:t>
            </a:r>
          </a:p>
          <a:p>
            <a:pPr eaLnBrk="1" hangingPunct="1">
              <a:spcBef>
                <a:spcPct val="0"/>
              </a:spcBef>
            </a:pPr>
            <a:r>
              <a:rPr lang="en-US" baseline="0" dirty="0" smtClean="0"/>
              <a:t>Any other info we left out?</a:t>
            </a:r>
          </a:p>
          <a:p>
            <a:pPr eaLnBrk="1" hangingPunct="1">
              <a:spcBef>
                <a:spcPct val="0"/>
              </a:spcBef>
            </a:pPr>
            <a:r>
              <a:rPr lang="en-US" baseline="0" dirty="0" smtClean="0"/>
              <a:t>Cigna pictures make it pretty</a:t>
            </a:r>
          </a:p>
          <a:p>
            <a:pPr eaLnBrk="1" hangingPunct="1">
              <a:spcBef>
                <a:spcPct val="0"/>
              </a:spcBef>
            </a:pPr>
            <a:endParaRPr lang="en-US" dirty="0" smtClean="0"/>
          </a:p>
        </p:txBody>
      </p:sp>
      <p:sp>
        <p:nvSpPr>
          <p:cNvPr id="573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D71D705-03D9-4686-9F43-AE4C7DE87E08}" type="slidenum">
              <a:rPr lang="en-US" smtClean="0">
                <a:solidFill>
                  <a:srgbClr val="000000"/>
                </a:solidFill>
              </a:rPr>
              <a:pPr>
                <a:defRPr/>
              </a:pPr>
              <a:t>7</a:t>
            </a:fld>
            <a:endParaRPr lang="en-US" dirty="0" smtClean="0">
              <a:solidFill>
                <a:srgbClr val="000000"/>
              </a:solidFill>
            </a:endParaRPr>
          </a:p>
        </p:txBody>
      </p:sp>
    </p:spTree>
    <p:extLst>
      <p:ext uri="{BB962C8B-B14F-4D97-AF65-F5344CB8AC3E}">
        <p14:creationId xmlns:p14="http://schemas.microsoft.com/office/powerpoint/2010/main" val="16228481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print">
            <a:extLst>
              <a:ext uri="{28A0092B-C50C-407E-A947-70E740481C1C}">
                <a14:useLocalDpi xmlns:a14="http://schemas.microsoft.com/office/drawing/2010/main" val="0"/>
              </a:ext>
            </a:extLst>
          </a:blip>
          <a:srcRect r="55752"/>
          <a:stretch/>
        </p:blipFill>
        <p:spPr>
          <a:xfrm>
            <a:off x="6880225" y="5961065"/>
            <a:ext cx="2046288" cy="850899"/>
          </a:xfrm>
          <a:prstGeom prst="rect">
            <a:avLst/>
          </a:prstGeom>
        </p:spPr>
      </p:pic>
      <p:sp>
        <p:nvSpPr>
          <p:cNvPr id="4" name="Rectangle 3"/>
          <p:cNvSpPr/>
          <p:nvPr userDrawn="1"/>
        </p:nvSpPr>
        <p:spPr bwMode="auto">
          <a:xfrm rot="5400000">
            <a:off x="3878268" y="519113"/>
            <a:ext cx="1404937" cy="9170988"/>
          </a:xfrm>
          <a:prstGeom prst="rect">
            <a:avLst/>
          </a:prstGeom>
          <a:solidFill>
            <a:srgbClr val="0065A6"/>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ea typeface="ＭＳ Ｐゴシック" pitchFamily="34" charset="-128"/>
            </a:endParaRPr>
          </a:p>
        </p:txBody>
      </p:sp>
      <p:sp>
        <p:nvSpPr>
          <p:cNvPr id="5" name="Rectangle 4"/>
          <p:cNvSpPr/>
          <p:nvPr userDrawn="1"/>
        </p:nvSpPr>
        <p:spPr bwMode="auto">
          <a:xfrm rot="5400000">
            <a:off x="2870205" y="-1881187"/>
            <a:ext cx="3395663" cy="9170988"/>
          </a:xfrm>
          <a:prstGeom prst="rect">
            <a:avLst/>
          </a:prstGeom>
          <a:solidFill>
            <a:srgbClr val="002850"/>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ea typeface="ＭＳ Ｐゴシック" pitchFamily="34" charset="-128"/>
            </a:endParaRPr>
          </a:p>
        </p:txBody>
      </p:sp>
      <p:sp>
        <p:nvSpPr>
          <p:cNvPr id="10242" name="Title Placeholder 1"/>
          <p:cNvSpPr>
            <a:spLocks noGrp="1"/>
          </p:cNvSpPr>
          <p:nvPr>
            <p:ph type="ctrTitle"/>
          </p:nvPr>
        </p:nvSpPr>
        <p:spPr>
          <a:xfrm>
            <a:off x="457200" y="1283516"/>
            <a:ext cx="8191948" cy="2682096"/>
          </a:xfrm>
          <a:prstGeom prst="rect">
            <a:avLst/>
          </a:prstGeom>
        </p:spPr>
        <p:txBody>
          <a:bodyPr anchor="b"/>
          <a:lstStyle>
            <a:lvl1pPr>
              <a:lnSpc>
                <a:spcPts val="4800"/>
              </a:lnSpc>
              <a:defRPr sz="4800" b="1" cap="all" baseline="0">
                <a:solidFill>
                  <a:srgbClr val="FFFFFF"/>
                </a:solidFill>
                <a:latin typeface="Arial" charset="0"/>
              </a:defRPr>
            </a:lvl1pPr>
          </a:lstStyle>
          <a:p>
            <a:r>
              <a:rPr lang="en-US" smtClean="0"/>
              <a:t>Click to edit Master title style</a:t>
            </a:r>
            <a:endParaRPr lang="en-US" dirty="0"/>
          </a:p>
        </p:txBody>
      </p:sp>
      <p:sp>
        <p:nvSpPr>
          <p:cNvPr id="10243" name="Text Placeholder 2"/>
          <p:cNvSpPr>
            <a:spLocks noGrp="1"/>
          </p:cNvSpPr>
          <p:nvPr>
            <p:ph type="subTitle" idx="1" hasCustomPrompt="1"/>
          </p:nvPr>
        </p:nvSpPr>
        <p:spPr>
          <a:xfrm>
            <a:off x="457200" y="4402137"/>
            <a:ext cx="6434138" cy="1404939"/>
          </a:xfrm>
        </p:spPr>
        <p:txBody>
          <a:bodyPr anchor="ctr"/>
          <a:lstStyle>
            <a:lvl1pPr marL="0" indent="0">
              <a:lnSpc>
                <a:spcPts val="2200"/>
              </a:lnSpc>
              <a:buFont typeface="Arial" charset="0"/>
              <a:buNone/>
              <a:defRPr sz="2000" b="0">
                <a:solidFill>
                  <a:schemeClr val="bg1"/>
                </a:solidFill>
                <a:latin typeface="Arial" charset="0"/>
              </a:defRPr>
            </a:lvl1pPr>
          </a:lstStyle>
          <a:p>
            <a:r>
              <a:rPr lang="en-US" dirty="0" smtClean="0"/>
              <a:t>Click to edit master subtitle style</a:t>
            </a:r>
            <a:endParaRPr lang="en-US" dirty="0"/>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44659" t="30410" r="-6860" b="10635"/>
          <a:stretch/>
        </p:blipFill>
        <p:spPr>
          <a:xfrm>
            <a:off x="377831" y="6224589"/>
            <a:ext cx="2876549" cy="501651"/>
          </a:xfrm>
          <a:prstGeom prst="rect">
            <a:avLst/>
          </a:prstGeom>
        </p:spPr>
      </p:pic>
    </p:spTree>
    <p:extLst>
      <p:ext uri="{BB962C8B-B14F-4D97-AF65-F5344CB8AC3E}">
        <p14:creationId xmlns:p14="http://schemas.microsoft.com/office/powerpoint/2010/main" val="245399422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bwMode="auto">
          <a:xfrm rot="5400000">
            <a:off x="2370140" y="-2397122"/>
            <a:ext cx="4424363" cy="9174163"/>
          </a:xfrm>
          <a:prstGeom prst="rect">
            <a:avLst/>
          </a:prstGeom>
          <a:solidFill>
            <a:srgbClr val="002850"/>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ea typeface="ＭＳ Ｐゴシック" pitchFamily="34" charset="-128"/>
            </a:endParaRPr>
          </a:p>
        </p:txBody>
      </p:sp>
      <p:sp>
        <p:nvSpPr>
          <p:cNvPr id="5" name="Rectangle 4"/>
          <p:cNvSpPr/>
          <p:nvPr userDrawn="1"/>
        </p:nvSpPr>
        <p:spPr bwMode="auto">
          <a:xfrm rot="5400000">
            <a:off x="3878268" y="519113"/>
            <a:ext cx="1404937" cy="9170988"/>
          </a:xfrm>
          <a:prstGeom prst="rect">
            <a:avLst/>
          </a:prstGeom>
          <a:solidFill>
            <a:srgbClr val="0065A6"/>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ea typeface="ＭＳ Ｐゴシック" pitchFamily="34" charset="-128"/>
            </a:endParaRPr>
          </a:p>
        </p:txBody>
      </p:sp>
      <p:sp>
        <p:nvSpPr>
          <p:cNvPr id="7" name="Text Placeholder 2"/>
          <p:cNvSpPr>
            <a:spLocks noGrp="1"/>
          </p:cNvSpPr>
          <p:nvPr>
            <p:ph type="subTitle" idx="1" hasCustomPrompt="1"/>
          </p:nvPr>
        </p:nvSpPr>
        <p:spPr>
          <a:xfrm>
            <a:off x="457200" y="4402137"/>
            <a:ext cx="7696200" cy="1404939"/>
          </a:xfrm>
        </p:spPr>
        <p:txBody>
          <a:bodyPr anchor="ctr"/>
          <a:lstStyle>
            <a:lvl1pPr marL="0" indent="0">
              <a:lnSpc>
                <a:spcPts val="2200"/>
              </a:lnSpc>
              <a:buFont typeface="Arial" charset="0"/>
              <a:buNone/>
              <a:defRPr sz="2000" b="0">
                <a:solidFill>
                  <a:schemeClr val="bg1"/>
                </a:solidFill>
                <a:latin typeface="Arial" charset="0"/>
              </a:defRPr>
            </a:lvl1pPr>
          </a:lstStyle>
          <a:p>
            <a:r>
              <a:rPr lang="en-US" dirty="0" smtClean="0"/>
              <a:t>Click to edit master subtitle style</a:t>
            </a:r>
            <a:endParaRPr lang="en-US" dirty="0"/>
          </a:p>
        </p:txBody>
      </p:sp>
      <p:sp>
        <p:nvSpPr>
          <p:cNvPr id="8" name="Title Placeholder 1"/>
          <p:cNvSpPr>
            <a:spLocks noGrp="1"/>
          </p:cNvSpPr>
          <p:nvPr>
            <p:ph type="ctrTitle"/>
          </p:nvPr>
        </p:nvSpPr>
        <p:spPr>
          <a:xfrm>
            <a:off x="452439" y="2979739"/>
            <a:ext cx="8716962" cy="957264"/>
          </a:xfrm>
          <a:prstGeom prst="rect">
            <a:avLst/>
          </a:prstGeom>
        </p:spPr>
        <p:txBody>
          <a:bodyPr anchor="b"/>
          <a:lstStyle>
            <a:lvl1pPr>
              <a:lnSpc>
                <a:spcPts val="4000"/>
              </a:lnSpc>
              <a:defRPr sz="3800" b="1" cap="all" baseline="0">
                <a:solidFill>
                  <a:srgbClr val="FFFFFF"/>
                </a:solidFill>
                <a:latin typeface="Arial" charset="0"/>
              </a:defRPr>
            </a:lvl1pPr>
          </a:lstStyle>
          <a:p>
            <a:r>
              <a:rPr lang="en-US" smtClean="0"/>
              <a:t>Click to edit Master title style</a:t>
            </a:r>
            <a:endParaRPr lang="en-US" dirty="0"/>
          </a:p>
        </p:txBody>
      </p:sp>
      <p:sp>
        <p:nvSpPr>
          <p:cNvPr id="6" name="Slide Number Placeholder 5"/>
          <p:cNvSpPr>
            <a:spLocks noGrp="1"/>
          </p:cNvSpPr>
          <p:nvPr>
            <p:ph type="sldNum" sz="quarter" idx="10"/>
          </p:nvPr>
        </p:nvSpPr>
        <p:spPr/>
        <p:txBody>
          <a:bodyPr/>
          <a:lstStyle>
            <a:lvl1pPr>
              <a:defRPr/>
            </a:lvl1pPr>
          </a:lstStyle>
          <a:p>
            <a:fld id="{C8C01F01-A601-4FE5-8E71-6675F782C625}" type="slidenum">
              <a:rPr lang="en-US" altLang="en-US"/>
              <a:pPr/>
              <a:t>‹#›</a:t>
            </a:fld>
            <a:endParaRPr lang="en-US" altLang="en-US" dirty="0"/>
          </a:p>
        </p:txBody>
      </p:sp>
      <p:sp>
        <p:nvSpPr>
          <p:cNvPr id="9" name="Rectangle 7"/>
          <p:cNvSpPr>
            <a:spLocks noGrp="1" noChangeArrowheads="1"/>
          </p:cNvSpPr>
          <p:nvPr>
            <p:ph type="ftr" sz="quarter" idx="11"/>
          </p:nvPr>
        </p:nvSpPr>
        <p:spPr/>
        <p:txBody>
          <a:bodyPr/>
          <a:lstStyle>
            <a:lvl1pPr>
              <a:defRPr/>
            </a:lvl1pPr>
          </a:lstStyle>
          <a:p>
            <a:r>
              <a:rPr lang="en-US" altLang="en-US" dirty="0" smtClean="0"/>
              <a:t>Confidential, unpublished property of Cigna. Do not duplicate or distribute. Use and distribution limited solely to authorized personnel. © 2019 Cigna</a:t>
            </a:r>
            <a:endParaRPr lang="en-US" altLang="en-US" dirty="0"/>
          </a:p>
        </p:txBody>
      </p:sp>
    </p:spTree>
    <p:extLst>
      <p:ext uri="{BB962C8B-B14F-4D97-AF65-F5344CB8AC3E}">
        <p14:creationId xmlns:p14="http://schemas.microsoft.com/office/powerpoint/2010/main" val="328162132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marL="230188" indent="-230188">
              <a:buClr>
                <a:schemeClr val="tx1"/>
              </a:buClr>
              <a:buFont typeface="Arial" panose="020B0604020202020204"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hasCustomPrompt="1"/>
          </p:nvPr>
        </p:nvSpPr>
        <p:spPr>
          <a:xfrm>
            <a:off x="452438" y="274639"/>
            <a:ext cx="8229600" cy="646112"/>
          </a:xfrm>
        </p:spPr>
        <p:txBody>
          <a:bodyPr/>
          <a:lstStyle>
            <a:lvl1pPr>
              <a:defRPr sz="2000" cap="none">
                <a:solidFill>
                  <a:srgbClr val="0065A6"/>
                </a:solidFill>
              </a:defRPr>
            </a:lvl1pPr>
          </a:lstStyle>
          <a:p>
            <a:r>
              <a:rPr lang="en-US" dirty="0" smtClean="0"/>
              <a:t>Click to edit master 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fld id="{38EC0547-4173-4FD2-B3AD-CE0209F6F09F}" type="slidenum">
              <a:rPr lang="en-US" altLang="en-US"/>
              <a:pPr/>
              <a:t>‹#›</a:t>
            </a:fld>
            <a:endParaRPr lang="en-US" altLang="en-US" dirty="0"/>
          </a:p>
        </p:txBody>
      </p:sp>
      <p:sp>
        <p:nvSpPr>
          <p:cNvPr id="5" name="Rectangle 7"/>
          <p:cNvSpPr>
            <a:spLocks noGrp="1" noChangeArrowheads="1"/>
          </p:cNvSpPr>
          <p:nvPr>
            <p:ph type="ftr" sz="quarter" idx="11"/>
          </p:nvPr>
        </p:nvSpPr>
        <p:spPr>
          <a:ln/>
        </p:spPr>
        <p:txBody>
          <a:bodyPr/>
          <a:lstStyle>
            <a:lvl1pPr>
              <a:defRPr/>
            </a:lvl1pPr>
          </a:lstStyle>
          <a:p>
            <a:r>
              <a:rPr lang="en-US" altLang="en-US" dirty="0" smtClean="0"/>
              <a:t>Confidential, unpublished property of Cigna. Do not duplicate or distribute. Use and distribution limited solely to authorized personnel. © 2019 Cigna</a:t>
            </a:r>
            <a:endParaRPr lang="en-US" altLang="en-US" dirty="0"/>
          </a:p>
        </p:txBody>
      </p:sp>
    </p:spTree>
    <p:extLst>
      <p:ext uri="{BB962C8B-B14F-4D97-AF65-F5344CB8AC3E}">
        <p14:creationId xmlns:p14="http://schemas.microsoft.com/office/powerpoint/2010/main" val="41212821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452438" y="274639"/>
            <a:ext cx="8229600" cy="646112"/>
          </a:xfrm>
        </p:spPr>
        <p:txBody>
          <a:bodyPr/>
          <a:lstStyle>
            <a:lvl1pPr>
              <a:defRPr sz="2000" cap="none">
                <a:solidFill>
                  <a:srgbClr val="0065A6"/>
                </a:solidFill>
              </a:defRPr>
            </a:lvl1pPr>
          </a:lstStyle>
          <a:p>
            <a:r>
              <a:rPr lang="en-US" dirty="0" smtClean="0"/>
              <a:t>Click to edit master title style</a:t>
            </a:r>
            <a:endParaRPr lang="en-US" dirty="0"/>
          </a:p>
        </p:txBody>
      </p:sp>
      <p:sp>
        <p:nvSpPr>
          <p:cNvPr id="3" name="Slide Number Placeholder 5"/>
          <p:cNvSpPr>
            <a:spLocks noGrp="1"/>
          </p:cNvSpPr>
          <p:nvPr>
            <p:ph type="sldNum" sz="quarter" idx="10"/>
          </p:nvPr>
        </p:nvSpPr>
        <p:spPr>
          <a:ln/>
        </p:spPr>
        <p:txBody>
          <a:bodyPr/>
          <a:lstStyle>
            <a:lvl1pPr>
              <a:defRPr/>
            </a:lvl1pPr>
          </a:lstStyle>
          <a:p>
            <a:fld id="{97C9F2F1-5B60-4828-8D48-CC3CA0267DF1}" type="slidenum">
              <a:rPr lang="en-US" altLang="en-US"/>
              <a:pPr/>
              <a:t>‹#›</a:t>
            </a:fld>
            <a:endParaRPr lang="en-US" altLang="en-US" dirty="0"/>
          </a:p>
        </p:txBody>
      </p:sp>
      <p:sp>
        <p:nvSpPr>
          <p:cNvPr id="4" name="Rectangle 7"/>
          <p:cNvSpPr>
            <a:spLocks noGrp="1" noChangeArrowheads="1"/>
          </p:cNvSpPr>
          <p:nvPr>
            <p:ph type="ftr" sz="quarter" idx="11"/>
          </p:nvPr>
        </p:nvSpPr>
        <p:spPr>
          <a:ln/>
        </p:spPr>
        <p:txBody>
          <a:bodyPr/>
          <a:lstStyle>
            <a:lvl1pPr>
              <a:defRPr/>
            </a:lvl1pPr>
          </a:lstStyle>
          <a:p>
            <a:r>
              <a:rPr lang="en-US" altLang="en-US" dirty="0" smtClean="0"/>
              <a:t>Confidential, unpublished property of Cigna. Do not duplicate or distribute. Use and distribution limited solely to authorized personnel. © 2019 Cigna</a:t>
            </a:r>
            <a:endParaRPr lang="en-US" altLang="en-US" dirty="0"/>
          </a:p>
        </p:txBody>
      </p:sp>
    </p:spTree>
    <p:extLst>
      <p:ext uri="{BB962C8B-B14F-4D97-AF65-F5344CB8AC3E}">
        <p14:creationId xmlns:p14="http://schemas.microsoft.com/office/powerpoint/2010/main" val="264208137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E610E1DF-8D3F-4AD8-AE6B-6D4EC949FB90}" type="slidenum">
              <a:rPr lang="en-US" altLang="en-US"/>
              <a:pPr/>
              <a:t>‹#›</a:t>
            </a:fld>
            <a:endParaRPr lang="en-US" altLang="en-US" dirty="0"/>
          </a:p>
        </p:txBody>
      </p:sp>
      <p:sp>
        <p:nvSpPr>
          <p:cNvPr id="3" name="Rectangle 7"/>
          <p:cNvSpPr>
            <a:spLocks noGrp="1" noChangeArrowheads="1"/>
          </p:cNvSpPr>
          <p:nvPr>
            <p:ph type="ftr" sz="quarter" idx="11"/>
          </p:nvPr>
        </p:nvSpPr>
        <p:spPr>
          <a:ln/>
        </p:spPr>
        <p:txBody>
          <a:bodyPr/>
          <a:lstStyle>
            <a:lvl1pPr>
              <a:defRPr/>
            </a:lvl1pPr>
          </a:lstStyle>
          <a:p>
            <a:r>
              <a:rPr lang="en-US" altLang="en-US" dirty="0" smtClean="0"/>
              <a:t>Confidential, unpublished property of Cigna. Do not duplicate or distribute. Use and distribution limited solely to authorized personnel. © 2019 Cigna</a:t>
            </a:r>
            <a:endParaRPr lang="en-US" altLang="en-US" dirty="0"/>
          </a:p>
        </p:txBody>
      </p:sp>
    </p:spTree>
    <p:extLst>
      <p:ext uri="{BB962C8B-B14F-4D97-AF65-F5344CB8AC3E}">
        <p14:creationId xmlns:p14="http://schemas.microsoft.com/office/powerpoint/2010/main" val="216931136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ark Blue Background">
    <p:spTree>
      <p:nvGrpSpPr>
        <p:cNvPr id="1" name=""/>
        <p:cNvGrpSpPr/>
        <p:nvPr/>
      </p:nvGrpSpPr>
      <p:grpSpPr>
        <a:xfrm>
          <a:off x="0" y="0"/>
          <a:ext cx="0" cy="0"/>
          <a:chOff x="0" y="0"/>
          <a:chExt cx="0" cy="0"/>
        </a:xfrm>
      </p:grpSpPr>
      <p:sp>
        <p:nvSpPr>
          <p:cNvPr id="7" name="Rectangle 6"/>
          <p:cNvSpPr/>
          <p:nvPr userDrawn="1"/>
        </p:nvSpPr>
        <p:spPr bwMode="auto">
          <a:xfrm rot="5400000">
            <a:off x="1667667" y="-1694654"/>
            <a:ext cx="5829301" cy="9174163"/>
          </a:xfrm>
          <a:prstGeom prst="rect">
            <a:avLst/>
          </a:prstGeom>
          <a:solidFill>
            <a:srgbClr val="002850"/>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ea typeface="ＭＳ Ｐゴシック" pitchFamily="34" charset="-128"/>
            </a:endParaRPr>
          </a:p>
        </p:txBody>
      </p:sp>
      <p:sp>
        <p:nvSpPr>
          <p:cNvPr id="8" name="Rectangle 7"/>
          <p:cNvSpPr>
            <a:spLocks noGrp="1" noChangeArrowheads="1"/>
          </p:cNvSpPr>
          <p:nvPr>
            <p:ph type="ftr" sz="quarter" idx="11"/>
          </p:nvPr>
        </p:nvSpPr>
        <p:spPr>
          <a:xfrm>
            <a:off x="0" y="6626225"/>
            <a:ext cx="7011988" cy="228600"/>
          </a:xfrm>
        </p:spPr>
        <p:txBody>
          <a:bodyPr/>
          <a:lstStyle>
            <a:lvl1pPr>
              <a:defRPr/>
            </a:lvl1pPr>
          </a:lstStyle>
          <a:p>
            <a:r>
              <a:rPr lang="en-US" altLang="en-US" dirty="0" smtClean="0"/>
              <a:t>Confidential, unpublished property of Cigna. Do not duplicate or distribute. Use and distribution limited solely to authorized personnel. © 2019 Cigna</a:t>
            </a:r>
            <a:endParaRPr lang="en-US" altLang="en-US" dirty="0"/>
          </a:p>
        </p:txBody>
      </p:sp>
      <p:sp>
        <p:nvSpPr>
          <p:cNvPr id="9" name="Slide Number Placeholder 5"/>
          <p:cNvSpPr>
            <a:spLocks noGrp="1"/>
          </p:cNvSpPr>
          <p:nvPr>
            <p:ph type="sldNum" sz="quarter" idx="10"/>
          </p:nvPr>
        </p:nvSpPr>
        <p:spPr>
          <a:xfrm>
            <a:off x="7010400" y="6629400"/>
            <a:ext cx="2133600" cy="212725"/>
          </a:xfrm>
        </p:spPr>
        <p:txBody>
          <a:bodyPr/>
          <a:lstStyle>
            <a:lvl1pPr>
              <a:defRPr/>
            </a:lvl1pPr>
          </a:lstStyle>
          <a:p>
            <a:fld id="{C8C01F01-A601-4FE5-8E71-6675F782C625}" type="slidenum">
              <a:rPr lang="en-US" altLang="en-US"/>
              <a:pPr/>
              <a:t>‹#›</a:t>
            </a:fld>
            <a:endParaRPr lang="en-US" altLang="en-US" dirty="0"/>
          </a:p>
        </p:txBody>
      </p:sp>
    </p:spTree>
    <p:extLst>
      <p:ext uri="{BB962C8B-B14F-4D97-AF65-F5344CB8AC3E}">
        <p14:creationId xmlns:p14="http://schemas.microsoft.com/office/powerpoint/2010/main" val="420733624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0110" y="803462"/>
            <a:ext cx="8243465" cy="467283"/>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a:xfrm>
            <a:off x="7010400" y="6629452"/>
            <a:ext cx="2133600" cy="212725"/>
          </a:xfrm>
          <a:prstGeom prst="rect">
            <a:avLst/>
          </a:prstGeom>
        </p:spPr>
        <p:txBody>
          <a:bodyPr lIns="63874" tIns="31937" rIns="63874" bIns="31937"/>
          <a:lstStyle/>
          <a:p>
            <a:pPr defTabSz="453593" fontAlgn="base">
              <a:spcBef>
                <a:spcPct val="0"/>
              </a:spcBef>
              <a:spcAft>
                <a:spcPct val="0"/>
              </a:spcAft>
              <a:defRPr/>
            </a:pPr>
            <a:fld id="{237B2572-0457-894C-AFC7-DA83CDE1FDAD}" type="slidenum">
              <a:rPr lang="en-US">
                <a:solidFill>
                  <a:srgbClr val="000000"/>
                </a:solidFill>
                <a:ea typeface="ＭＳ Ｐゴシック" charset="0"/>
              </a:rPr>
              <a:pPr defTabSz="453593" fontAlgn="base">
                <a:spcBef>
                  <a:spcPct val="0"/>
                </a:spcBef>
                <a:spcAft>
                  <a:spcPct val="0"/>
                </a:spcAft>
                <a:defRPr/>
              </a:pPr>
              <a:t>‹#›</a:t>
            </a:fld>
            <a:endParaRPr lang="en-US" dirty="0">
              <a:solidFill>
                <a:srgbClr val="000000"/>
              </a:solidFill>
              <a:ea typeface="ＭＳ Ｐゴシック" charset="0"/>
            </a:endParaRPr>
          </a:p>
        </p:txBody>
      </p:sp>
      <p:sp>
        <p:nvSpPr>
          <p:cNvPr id="4" name="Footer Placeholder 3"/>
          <p:cNvSpPr>
            <a:spLocks noGrp="1"/>
          </p:cNvSpPr>
          <p:nvPr>
            <p:ph type="ftr" sz="quarter" idx="11"/>
          </p:nvPr>
        </p:nvSpPr>
        <p:spPr>
          <a:xfrm>
            <a:off x="0" y="6626225"/>
            <a:ext cx="7011988" cy="228600"/>
          </a:xfrm>
          <a:prstGeom prst="rect">
            <a:avLst/>
          </a:prstGeom>
        </p:spPr>
        <p:txBody>
          <a:bodyPr/>
          <a:lstStyle/>
          <a:p>
            <a:pPr>
              <a:defRPr/>
            </a:pPr>
            <a:r>
              <a:rPr lang="en-US" smtClean="0"/>
              <a:t>Confidential, unpublished property of Cigna. Do not duplicate or distribute. Use and distribution limited solely to authorized personnel. © 2019 Cigna</a:t>
            </a:r>
            <a:endParaRPr lang="en-US" dirty="0"/>
          </a:p>
        </p:txBody>
      </p:sp>
    </p:spTree>
    <p:extLst>
      <p:ext uri="{BB962C8B-B14F-4D97-AF65-F5344CB8AC3E}">
        <p14:creationId xmlns:p14="http://schemas.microsoft.com/office/powerpoint/2010/main" val="2567683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600200"/>
            <a:ext cx="8229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 16 </a:t>
            </a:r>
            <a:r>
              <a:rPr lang="en-US" altLang="en-US" dirty="0" err="1" smtClean="0"/>
              <a:t>pt</a:t>
            </a:r>
            <a:endParaRPr lang="en-US" altLang="en-US" dirty="0" smtClean="0"/>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6" name="Slide Number Placeholder 5"/>
          <p:cNvSpPr>
            <a:spLocks noGrp="1"/>
          </p:cNvSpPr>
          <p:nvPr>
            <p:ph type="sldNum" sz="quarter" idx="4"/>
          </p:nvPr>
        </p:nvSpPr>
        <p:spPr bwMode="auto">
          <a:xfrm>
            <a:off x="7010400" y="6629400"/>
            <a:ext cx="2133600" cy="212725"/>
          </a:xfrm>
          <a:prstGeom prst="rect">
            <a:avLst/>
          </a:prstGeom>
          <a:noFill/>
          <a:ln w="9525">
            <a:noFill/>
            <a:miter lim="800000"/>
            <a:headEnd/>
            <a:tailEnd/>
          </a:ln>
        </p:spPr>
        <p:txBody>
          <a:bodyPr vert="horz" wrap="none" lIns="91440" tIns="45720" rIns="91440" bIns="45720" numCol="1" anchor="t" anchorCtr="0" compatLnSpc="1">
            <a:prstTxWarp prst="textNoShape">
              <a:avLst/>
            </a:prstTxWarp>
          </a:bodyPr>
          <a:lstStyle>
            <a:lvl1pPr algn="r">
              <a:defRPr sz="1000">
                <a:solidFill>
                  <a:srgbClr val="999999"/>
                </a:solidFill>
              </a:defRPr>
            </a:lvl1pPr>
          </a:lstStyle>
          <a:p>
            <a:fld id="{B96EB2AE-DF96-457D-9F43-958D79343F70}" type="slidenum">
              <a:rPr lang="en-US" altLang="en-US"/>
              <a:pPr/>
              <a:t>‹#›</a:t>
            </a:fld>
            <a:endParaRPr lang="en-US" altLang="en-US" dirty="0"/>
          </a:p>
        </p:txBody>
      </p:sp>
      <p:sp>
        <p:nvSpPr>
          <p:cNvPr id="1031" name="Rectangle 7"/>
          <p:cNvSpPr>
            <a:spLocks noGrp="1" noChangeArrowheads="1"/>
          </p:cNvSpPr>
          <p:nvPr>
            <p:ph type="ftr" sz="quarter" idx="3"/>
          </p:nvPr>
        </p:nvSpPr>
        <p:spPr bwMode="auto">
          <a:xfrm>
            <a:off x="0" y="6626225"/>
            <a:ext cx="7011988" cy="2286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defRPr sz="800">
                <a:solidFill>
                  <a:srgbClr val="999999"/>
                </a:solidFill>
                <a:latin typeface="Arial Narrow" pitchFamily="-84" charset="0"/>
                <a:ea typeface="MS PGothic" pitchFamily="34" charset="-128"/>
              </a:defRPr>
            </a:lvl1pPr>
          </a:lstStyle>
          <a:p>
            <a:r>
              <a:rPr lang="en-US" altLang="en-US" dirty="0" smtClean="0"/>
              <a:t>Confidential, unpublished property of Cigna. Do not duplicate or distribute. Use and distribution limited solely to authorized personnel. © 2019 Cigna</a:t>
            </a:r>
            <a:endParaRPr lang="en-US" altLang="en-US" dirty="0"/>
          </a:p>
        </p:txBody>
      </p:sp>
      <p:sp>
        <p:nvSpPr>
          <p:cNvPr id="1029" name="Title Placeholder 26"/>
          <p:cNvSpPr>
            <a:spLocks noGrp="1"/>
          </p:cNvSpPr>
          <p:nvPr>
            <p:ph type="title"/>
          </p:nvPr>
        </p:nvSpPr>
        <p:spPr bwMode="auto">
          <a:xfrm>
            <a:off x="457200" y="273053"/>
            <a:ext cx="8229600" cy="641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endParaRPr lang="en-US" altLang="en-US" dirty="0" smtClean="0"/>
          </a:p>
        </p:txBody>
      </p:sp>
      <p:pic>
        <p:nvPicPr>
          <p:cNvPr id="7" name="Picture 6"/>
          <p:cNvPicPr>
            <a:picLocks noChangeAspect="1"/>
          </p:cNvPicPr>
          <p:nvPr/>
        </p:nvPicPr>
        <p:blipFill rotWithShape="1">
          <a:blip r:embed="rId9" cstate="print">
            <a:extLst>
              <a:ext uri="{28A0092B-C50C-407E-A947-70E740481C1C}">
                <a14:useLocalDpi xmlns:a14="http://schemas.microsoft.com/office/drawing/2010/main" val="0"/>
              </a:ext>
            </a:extLst>
          </a:blip>
          <a:srcRect r="55752"/>
          <a:stretch/>
        </p:blipFill>
        <p:spPr>
          <a:xfrm>
            <a:off x="6880225" y="5961065"/>
            <a:ext cx="2046288" cy="850899"/>
          </a:xfrm>
          <a:prstGeom prst="rect">
            <a:avLst/>
          </a:prstGeom>
        </p:spPr>
      </p:pic>
    </p:spTree>
    <p:extLst>
      <p:ext uri="{BB962C8B-B14F-4D97-AF65-F5344CB8AC3E}">
        <p14:creationId xmlns:p14="http://schemas.microsoft.com/office/powerpoint/2010/main" val="42399669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timing>
    <p:tnLst>
      <p:par>
        <p:cTn id="1" dur="indefinite" restart="never" nodeType="tmRoot"/>
      </p:par>
    </p:tnLst>
  </p:timing>
  <p:hf hdr="0"/>
  <p:txStyles>
    <p:titleStyle>
      <a:lvl1pPr algn="l" defTabSz="457200" rtl="0" eaLnBrk="1" fontAlgn="base" hangingPunct="1">
        <a:spcBef>
          <a:spcPct val="0"/>
        </a:spcBef>
        <a:spcAft>
          <a:spcPct val="0"/>
        </a:spcAft>
        <a:defRPr sz="2000" b="1" kern="1200">
          <a:solidFill>
            <a:srgbClr val="0065A6"/>
          </a:solidFill>
          <a:latin typeface="Arial"/>
          <a:ea typeface="MS PGothic" pitchFamily="34" charset="-128"/>
          <a:cs typeface="Arial"/>
        </a:defRPr>
      </a:lvl1pPr>
      <a:lvl2pPr algn="l" defTabSz="457200" rtl="0" eaLnBrk="1" fontAlgn="base" hangingPunct="1">
        <a:spcBef>
          <a:spcPct val="0"/>
        </a:spcBef>
        <a:spcAft>
          <a:spcPct val="0"/>
        </a:spcAft>
        <a:defRPr sz="2000" b="1">
          <a:solidFill>
            <a:srgbClr val="595959"/>
          </a:solidFill>
          <a:latin typeface="Arial" charset="0"/>
          <a:ea typeface="MS PGothic" pitchFamily="34" charset="-128"/>
          <a:cs typeface="Arial" pitchFamily="34" charset="0"/>
        </a:defRPr>
      </a:lvl2pPr>
      <a:lvl3pPr algn="l" defTabSz="457200" rtl="0" eaLnBrk="1" fontAlgn="base" hangingPunct="1">
        <a:spcBef>
          <a:spcPct val="0"/>
        </a:spcBef>
        <a:spcAft>
          <a:spcPct val="0"/>
        </a:spcAft>
        <a:defRPr sz="2000" b="1">
          <a:solidFill>
            <a:srgbClr val="595959"/>
          </a:solidFill>
          <a:latin typeface="Arial" charset="0"/>
          <a:ea typeface="MS PGothic" pitchFamily="34" charset="-128"/>
          <a:cs typeface="Arial" pitchFamily="34" charset="0"/>
        </a:defRPr>
      </a:lvl3pPr>
      <a:lvl4pPr algn="l" defTabSz="457200" rtl="0" eaLnBrk="1" fontAlgn="base" hangingPunct="1">
        <a:spcBef>
          <a:spcPct val="0"/>
        </a:spcBef>
        <a:spcAft>
          <a:spcPct val="0"/>
        </a:spcAft>
        <a:defRPr sz="2000" b="1">
          <a:solidFill>
            <a:srgbClr val="595959"/>
          </a:solidFill>
          <a:latin typeface="Arial" charset="0"/>
          <a:ea typeface="MS PGothic" pitchFamily="34" charset="-128"/>
          <a:cs typeface="Arial" pitchFamily="34" charset="0"/>
        </a:defRPr>
      </a:lvl4pPr>
      <a:lvl5pPr algn="l" defTabSz="457200" rtl="0" eaLnBrk="1" fontAlgn="base" hangingPunct="1">
        <a:spcBef>
          <a:spcPct val="0"/>
        </a:spcBef>
        <a:spcAft>
          <a:spcPct val="0"/>
        </a:spcAft>
        <a:defRPr sz="2000" b="1">
          <a:solidFill>
            <a:srgbClr val="595959"/>
          </a:solidFill>
          <a:latin typeface="Arial" charset="0"/>
          <a:ea typeface="MS PGothic" pitchFamily="34" charset="-128"/>
          <a:cs typeface="Arial" pitchFamily="34" charset="0"/>
        </a:defRPr>
      </a:lvl5pPr>
      <a:lvl6pPr marL="457200" algn="l" defTabSz="457200" rtl="0" eaLnBrk="1" fontAlgn="base" hangingPunct="1">
        <a:spcBef>
          <a:spcPct val="0"/>
        </a:spcBef>
        <a:spcAft>
          <a:spcPct val="0"/>
        </a:spcAft>
        <a:defRPr sz="2400">
          <a:solidFill>
            <a:srgbClr val="4F56AB"/>
          </a:solidFill>
          <a:latin typeface="Arial" charset="0"/>
          <a:ea typeface="ＭＳ Ｐゴシック" charset="-128"/>
        </a:defRPr>
      </a:lvl6pPr>
      <a:lvl7pPr marL="914400" algn="l" defTabSz="457200" rtl="0" eaLnBrk="1" fontAlgn="base" hangingPunct="1">
        <a:spcBef>
          <a:spcPct val="0"/>
        </a:spcBef>
        <a:spcAft>
          <a:spcPct val="0"/>
        </a:spcAft>
        <a:defRPr sz="2400">
          <a:solidFill>
            <a:srgbClr val="4F56AB"/>
          </a:solidFill>
          <a:latin typeface="Arial" charset="0"/>
          <a:ea typeface="ＭＳ Ｐゴシック" charset="-128"/>
        </a:defRPr>
      </a:lvl7pPr>
      <a:lvl8pPr marL="1371600" algn="l" defTabSz="457200" rtl="0" eaLnBrk="1" fontAlgn="base" hangingPunct="1">
        <a:spcBef>
          <a:spcPct val="0"/>
        </a:spcBef>
        <a:spcAft>
          <a:spcPct val="0"/>
        </a:spcAft>
        <a:defRPr sz="2400">
          <a:solidFill>
            <a:srgbClr val="4F56AB"/>
          </a:solidFill>
          <a:latin typeface="Arial" charset="0"/>
          <a:ea typeface="ＭＳ Ｐゴシック" charset="-128"/>
        </a:defRPr>
      </a:lvl8pPr>
      <a:lvl9pPr marL="1828800" algn="l" defTabSz="457200" rtl="0" eaLnBrk="1" fontAlgn="base" hangingPunct="1">
        <a:spcBef>
          <a:spcPct val="0"/>
        </a:spcBef>
        <a:spcAft>
          <a:spcPct val="0"/>
        </a:spcAft>
        <a:defRPr sz="2400">
          <a:solidFill>
            <a:srgbClr val="4F56AB"/>
          </a:solidFill>
          <a:latin typeface="Arial" charset="0"/>
          <a:ea typeface="ＭＳ Ｐゴシック" charset="-128"/>
        </a:defRPr>
      </a:lvl9pPr>
    </p:titleStyle>
    <p:bodyStyle>
      <a:lvl1pPr marL="230188" indent="-230188" algn="l" defTabSz="457200" rtl="0" eaLnBrk="1" fontAlgn="base" hangingPunct="1">
        <a:spcBef>
          <a:spcPct val="20000"/>
        </a:spcBef>
        <a:spcAft>
          <a:spcPct val="0"/>
        </a:spcAft>
        <a:buClr>
          <a:schemeClr val="tx1"/>
        </a:buClr>
        <a:buFont typeface="Arial" charset="0"/>
        <a:buChar char="•"/>
        <a:defRPr sz="1600" kern="1200">
          <a:solidFill>
            <a:schemeClr val="tx1"/>
          </a:solidFill>
          <a:latin typeface="Arial"/>
          <a:ea typeface="MS PGothic" pitchFamily="34" charset="-128"/>
          <a:cs typeface="Arial"/>
        </a:defRPr>
      </a:lvl1pPr>
      <a:lvl2pPr marL="454025" indent="-223838" algn="l" defTabSz="457200" rtl="0" eaLnBrk="1" fontAlgn="base" hangingPunct="1">
        <a:spcBef>
          <a:spcPct val="20000"/>
        </a:spcBef>
        <a:spcAft>
          <a:spcPct val="0"/>
        </a:spcAft>
        <a:buClr>
          <a:schemeClr val="tx1"/>
        </a:buClr>
        <a:buFont typeface="Arial" charset="0"/>
        <a:buChar char="–"/>
        <a:defRPr sz="1600" kern="1200">
          <a:solidFill>
            <a:schemeClr val="tx1"/>
          </a:solidFill>
          <a:latin typeface="Arial"/>
          <a:ea typeface="MS PGothic" pitchFamily="34" charset="-128"/>
          <a:cs typeface="Arial"/>
        </a:defRPr>
      </a:lvl2pPr>
      <a:lvl3pPr marL="684213" indent="-230188" algn="l" defTabSz="457200" rtl="0" eaLnBrk="1" fontAlgn="base" hangingPunct="1">
        <a:spcBef>
          <a:spcPct val="20000"/>
        </a:spcBef>
        <a:spcAft>
          <a:spcPct val="0"/>
        </a:spcAft>
        <a:buClr>
          <a:schemeClr val="tx1"/>
        </a:buClr>
        <a:buFont typeface="Arial" charset="0"/>
        <a:buChar char="–"/>
        <a:defRPr sz="1600" kern="1200">
          <a:solidFill>
            <a:schemeClr val="tx1"/>
          </a:solidFill>
          <a:latin typeface="Arial"/>
          <a:ea typeface="MS PGothic" pitchFamily="34" charset="-128"/>
          <a:cs typeface="Arial"/>
        </a:defRPr>
      </a:lvl3pPr>
      <a:lvl4pPr marL="915988" indent="-231775" algn="l" defTabSz="457200" rtl="0" eaLnBrk="1" fontAlgn="base" hangingPunct="1">
        <a:spcBef>
          <a:spcPct val="20000"/>
        </a:spcBef>
        <a:spcAft>
          <a:spcPct val="0"/>
        </a:spcAft>
        <a:buClr>
          <a:schemeClr val="tx1"/>
        </a:buClr>
        <a:buFont typeface="Arial" charset="0"/>
        <a:buChar char="–"/>
        <a:defRPr sz="1600" kern="1200">
          <a:solidFill>
            <a:schemeClr val="tx1"/>
          </a:solidFill>
          <a:latin typeface="Arial"/>
          <a:ea typeface="MS PGothic" pitchFamily="34" charset="-128"/>
          <a:cs typeface="Arial"/>
        </a:defRPr>
      </a:lvl4pPr>
      <a:lvl5pPr marL="1146175" indent="-230188" algn="l" defTabSz="457200" rtl="0" eaLnBrk="1" fontAlgn="base" hangingPunct="1">
        <a:spcBef>
          <a:spcPct val="20000"/>
        </a:spcBef>
        <a:spcAft>
          <a:spcPct val="0"/>
        </a:spcAft>
        <a:buClr>
          <a:schemeClr val="tx1"/>
        </a:buClr>
        <a:buFont typeface="Arial" charset="0"/>
        <a:buChar char="–"/>
        <a:defRPr sz="1600" kern="1200">
          <a:solidFill>
            <a:schemeClr val="tx1"/>
          </a:solidFill>
          <a:latin typeface="Arial"/>
          <a:ea typeface="MS PGothic"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hyperlink" Target="https://www.hsconnectonline.com/login.aspx"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FAX-SOL@healthspring.com"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hyperlink" Target="https://providersearch.hsconnectonline.com/Directory/"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www.careallies.com/"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2.png"/><Relationship Id="rId4" Type="http://schemas.openxmlformats.org/officeDocument/2006/relationships/hyperlink" Target="mailto:analyticssupport@arcadia.io"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hyperlink" Target="https://www.cigna.com/medicare/resources/drug-search" TargetMode="External"/><Relationship Id="rId3" Type="http://schemas.openxmlformats.org/officeDocument/2006/relationships/hyperlink" Target="http://www.cigna.com/medicare/part-d/drug-list-formulary" TargetMode="External"/><Relationship Id="rId7"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hyperlink" Target="mailto:PharmacyPopulationHealth@healthspring.com" TargetMode="External"/><Relationship Id="rId4" Type="http://schemas.openxmlformats.org/officeDocument/2006/relationships/hyperlink" Target="https://www.cigna.com/medicare/part-d/pharmacy-options" TargetMode="External"/><Relationship Id="rId9" Type="http://schemas.openxmlformats.org/officeDocument/2006/relationships/hyperlink" Target="https://www.cigna.com/medicare/medicare-advantage/pharmacy-network-ma"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
            </a:r>
            <a:br>
              <a:rPr lang="en-US" dirty="0" smtClean="0"/>
            </a:br>
            <a:r>
              <a:rPr lang="en-US" dirty="0" err="1" smtClean="0"/>
              <a:t>cigna</a:t>
            </a:r>
            <a:r>
              <a:rPr lang="en-US" dirty="0" smtClean="0"/>
              <a:t> </a:t>
            </a:r>
            <a:r>
              <a:rPr lang="en-US" sz="4000" dirty="0" smtClean="0"/>
              <a:t>Medicare ADVANTAGE</a:t>
            </a:r>
            <a:br>
              <a:rPr lang="en-US" sz="4000" dirty="0" smtClean="0"/>
            </a:br>
            <a:r>
              <a:rPr lang="en-US" sz="4000" dirty="0" smtClean="0"/>
              <a:t>2020 Quick Reference Guide –mid-</a:t>
            </a:r>
            <a:r>
              <a:rPr lang="en-US" sz="4000" dirty="0" err="1" smtClean="0"/>
              <a:t>atlantic</a:t>
            </a:r>
            <a:endParaRPr lang="en-US" sz="4000" dirty="0"/>
          </a:p>
        </p:txBody>
      </p:sp>
      <p:sp>
        <p:nvSpPr>
          <p:cNvPr id="4" name="Slide Number Placeholder 3"/>
          <p:cNvSpPr>
            <a:spLocks noGrp="1"/>
          </p:cNvSpPr>
          <p:nvPr>
            <p:ph type="sldNum" sz="quarter" idx="10"/>
          </p:nvPr>
        </p:nvSpPr>
        <p:spPr/>
        <p:txBody>
          <a:bodyPr/>
          <a:lstStyle/>
          <a:p>
            <a:fld id="{C8C01F01-A601-4FE5-8E71-6675F782C625}" type="slidenum">
              <a:rPr lang="en-US" altLang="en-US" smtClean="0"/>
              <a:pPr/>
              <a:t>1</a:t>
            </a:fld>
            <a:endParaRPr lang="en-US" altLang="en-US" dirty="0"/>
          </a:p>
        </p:txBody>
      </p:sp>
      <p:sp>
        <p:nvSpPr>
          <p:cNvPr id="5" name="Footer Placeholder 4"/>
          <p:cNvSpPr>
            <a:spLocks noGrp="1"/>
          </p:cNvSpPr>
          <p:nvPr>
            <p:ph type="ftr" sz="quarter" idx="11"/>
          </p:nvPr>
        </p:nvSpPr>
        <p:spPr/>
        <p:txBody>
          <a:bodyPr/>
          <a:lstStyle/>
          <a:p>
            <a:r>
              <a:rPr lang="en-US" altLang="en-US" dirty="0"/>
              <a:t>Confidential, unpublished property of Cigna. Do not duplicate or distribute. Use and distribution limited solely to authorized personnel. © 2019 Cigna</a:t>
            </a:r>
          </a:p>
        </p:txBody>
      </p:sp>
      <p:sp>
        <p:nvSpPr>
          <p:cNvPr id="7" name="TextBox 6"/>
          <p:cNvSpPr txBox="1"/>
          <p:nvPr/>
        </p:nvSpPr>
        <p:spPr>
          <a:xfrm>
            <a:off x="148281" y="5317922"/>
            <a:ext cx="1024639" cy="400110"/>
          </a:xfrm>
          <a:prstGeom prst="rect">
            <a:avLst/>
          </a:prstGeom>
          <a:noFill/>
        </p:spPr>
        <p:txBody>
          <a:bodyPr wrap="none" rtlCol="0">
            <a:spAutoFit/>
          </a:bodyPr>
          <a:lstStyle/>
          <a:p>
            <a:r>
              <a:rPr lang="en-US" sz="2000" dirty="0" smtClean="0">
                <a:solidFill>
                  <a:schemeClr val="bg1"/>
                </a:solidFill>
              </a:rPr>
              <a:t>&lt;Date&gt;</a:t>
            </a:r>
          </a:p>
        </p:txBody>
      </p:sp>
    </p:spTree>
    <p:extLst>
      <p:ext uri="{BB962C8B-B14F-4D97-AF65-F5344CB8AC3E}">
        <p14:creationId xmlns:p14="http://schemas.microsoft.com/office/powerpoint/2010/main" val="1874740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400" y="836599"/>
            <a:ext cx="8814486" cy="3556818"/>
          </a:xfrm>
          <a:prstGeom prst="rect">
            <a:avLst/>
          </a:prstGeom>
          <a:noFill/>
          <a:ln w="57150">
            <a:solidFill>
              <a:schemeClr val="tx2"/>
            </a:solidFill>
          </a:ln>
          <a:effectLst/>
        </p:spPr>
        <p:style>
          <a:lnRef idx="2">
            <a:schemeClr val="dk1"/>
          </a:lnRef>
          <a:fillRef idx="1">
            <a:schemeClr val="lt1"/>
          </a:fillRef>
          <a:effectRef idx="0">
            <a:schemeClr val="dk1"/>
          </a:effectRef>
          <a:fontRef idx="minor">
            <a:schemeClr val="dk1"/>
          </a:fontRef>
        </p:style>
        <p:txBody>
          <a:bodyPr/>
          <a:lstStyle/>
          <a:p>
            <a:pPr algn="ctr"/>
            <a:r>
              <a:rPr lang="en-US" b="1" dirty="0" smtClean="0">
                <a:solidFill>
                  <a:schemeClr val="tx2"/>
                </a:solidFill>
              </a:rPr>
              <a:t>2020 Cigna Medicare Plans</a:t>
            </a:r>
          </a:p>
          <a:p>
            <a:endParaRPr lang="en-US" b="1" dirty="0" smtClean="0">
              <a:solidFill>
                <a:schemeClr val="tx2"/>
              </a:solidFill>
            </a:endParaRPr>
          </a:p>
          <a:p>
            <a:pPr algn="ctr"/>
            <a:endParaRPr lang="en-US" sz="1400" b="1" dirty="0">
              <a:solidFill>
                <a:schemeClr val="tx2"/>
              </a:solidFill>
            </a:endParaRPr>
          </a:p>
          <a:p>
            <a:endParaRPr lang="en-US" sz="1200" b="1" dirty="0">
              <a:solidFill>
                <a:schemeClr val="accent6"/>
              </a:solidFill>
            </a:endParaRPr>
          </a:p>
          <a:p>
            <a:endParaRPr lang="en-US" sz="1200" dirty="0">
              <a:solidFill>
                <a:schemeClr val="tx2"/>
              </a:solidFill>
            </a:endParaRPr>
          </a:p>
          <a:p>
            <a:endParaRPr lang="en-US" sz="1600" b="1" dirty="0">
              <a:solidFill>
                <a:schemeClr val="accent6"/>
              </a:solidFill>
            </a:endParaRPr>
          </a:p>
          <a:p>
            <a:endParaRPr lang="en-US" sz="1400" b="1" dirty="0">
              <a:solidFill>
                <a:schemeClr val="tx2"/>
              </a:solidFill>
            </a:endParaRPr>
          </a:p>
          <a:p>
            <a:endParaRPr lang="en-US" sz="1400" dirty="0">
              <a:solidFill>
                <a:schemeClr val="tx2"/>
              </a:solidFill>
            </a:endParaRPr>
          </a:p>
          <a:p>
            <a:endParaRPr lang="en-US" sz="1400" b="1" dirty="0">
              <a:solidFill>
                <a:schemeClr val="tx2"/>
              </a:solidFill>
            </a:endParaRPr>
          </a:p>
        </p:txBody>
      </p:sp>
      <p:sp>
        <p:nvSpPr>
          <p:cNvPr id="14" name="TextBox 13"/>
          <p:cNvSpPr txBox="1"/>
          <p:nvPr/>
        </p:nvSpPr>
        <p:spPr>
          <a:xfrm>
            <a:off x="152379" y="4544028"/>
            <a:ext cx="5486421" cy="2088925"/>
          </a:xfrm>
          <a:prstGeom prst="rect">
            <a:avLst/>
          </a:prstGeom>
          <a:noFill/>
          <a:ln w="57150">
            <a:solidFill>
              <a:schemeClr val="tx2"/>
            </a:solidFill>
          </a:ln>
          <a:effectLst/>
        </p:spPr>
        <p:style>
          <a:lnRef idx="2">
            <a:schemeClr val="accent4"/>
          </a:lnRef>
          <a:fillRef idx="1">
            <a:schemeClr val="lt1"/>
          </a:fillRef>
          <a:effectRef idx="0">
            <a:schemeClr val="accent4"/>
          </a:effectRef>
          <a:fontRef idx="minor">
            <a:schemeClr val="dk1"/>
          </a:fontRef>
        </p:style>
        <p:txBody>
          <a:bodyPr anchor="t"/>
          <a:lstStyle/>
          <a:p>
            <a:endParaRPr lang="en-US" sz="1400" dirty="0">
              <a:solidFill>
                <a:schemeClr val="tx2"/>
              </a:solidFill>
            </a:endParaRPr>
          </a:p>
        </p:txBody>
      </p:sp>
      <p:sp>
        <p:nvSpPr>
          <p:cNvPr id="2" name="Slide Number Placeholder 1"/>
          <p:cNvSpPr>
            <a:spLocks noGrp="1"/>
          </p:cNvSpPr>
          <p:nvPr>
            <p:ph type="sldNum" sz="quarter" idx="10"/>
          </p:nvPr>
        </p:nvSpPr>
        <p:spPr/>
        <p:txBody>
          <a:bodyPr/>
          <a:lstStyle/>
          <a:p>
            <a:pPr>
              <a:defRPr/>
            </a:pPr>
            <a:fld id="{13B1FD49-1707-4452-A83D-E020DB76BFFB}" type="slidenum">
              <a:rPr lang="en-US" smtClean="0"/>
              <a:pPr>
                <a:defRPr/>
              </a:pPr>
              <a:t>2</a:t>
            </a:fld>
            <a:endParaRPr lang="en-US" dirty="0"/>
          </a:p>
        </p:txBody>
      </p:sp>
      <p:cxnSp>
        <p:nvCxnSpPr>
          <p:cNvPr id="5" name="Straight Connector 4"/>
          <p:cNvCxnSpPr/>
          <p:nvPr/>
        </p:nvCxnSpPr>
        <p:spPr>
          <a:xfrm>
            <a:off x="114299" y="762000"/>
            <a:ext cx="8877301"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471180" y="3875808"/>
            <a:ext cx="2359384" cy="400110"/>
          </a:xfrm>
          <a:prstGeom prst="rect">
            <a:avLst/>
          </a:prstGeom>
          <a:noFill/>
        </p:spPr>
        <p:txBody>
          <a:bodyPr wrap="square" rtlCol="0">
            <a:spAutoFit/>
          </a:bodyPr>
          <a:lstStyle/>
          <a:p>
            <a:r>
              <a:rPr lang="en-US" sz="1000" dirty="0" smtClean="0"/>
              <a:t>*Please refer to your Network Operations Representative for benefit detail</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1" y="77316"/>
            <a:ext cx="1904999" cy="620458"/>
          </a:xfrm>
          <a:prstGeom prst="rect">
            <a:avLst/>
          </a:prstGeom>
        </p:spPr>
      </p:pic>
      <p:sp>
        <p:nvSpPr>
          <p:cNvPr id="18" name="TextBox 17"/>
          <p:cNvSpPr txBox="1"/>
          <p:nvPr/>
        </p:nvSpPr>
        <p:spPr>
          <a:xfrm>
            <a:off x="5715000" y="4544029"/>
            <a:ext cx="3251885" cy="2088924"/>
          </a:xfrm>
          <a:prstGeom prst="rect">
            <a:avLst/>
          </a:prstGeom>
          <a:ln w="57150">
            <a:solidFill>
              <a:schemeClr val="tx2"/>
            </a:solidFill>
          </a:ln>
          <a:effectLst/>
        </p:spPr>
        <p:style>
          <a:lnRef idx="2">
            <a:schemeClr val="accent4"/>
          </a:lnRef>
          <a:fillRef idx="1">
            <a:schemeClr val="lt1"/>
          </a:fillRef>
          <a:effectRef idx="0">
            <a:schemeClr val="accent4"/>
          </a:effectRef>
          <a:fontRef idx="minor">
            <a:schemeClr val="dk1"/>
          </a:fontRef>
        </p:style>
        <p:txBody>
          <a:bodyPr/>
          <a:lstStyle/>
          <a:p>
            <a:pPr algn="ctr">
              <a:defRPr/>
            </a:pPr>
            <a:r>
              <a:rPr lang="en-US" sz="1600" b="1" dirty="0">
                <a:solidFill>
                  <a:schemeClr val="tx2"/>
                </a:solidFill>
                <a:cs typeface="Tahoma" pitchFamily="34" charset="0"/>
              </a:rPr>
              <a:t>Member Eligibility Verification</a:t>
            </a:r>
            <a:r>
              <a:rPr lang="en-US" sz="1600" b="1" dirty="0" smtClean="0">
                <a:solidFill>
                  <a:schemeClr val="tx2"/>
                </a:solidFill>
                <a:cs typeface="Tahoma" pitchFamily="34" charset="0"/>
              </a:rPr>
              <a:t>:</a:t>
            </a:r>
            <a:endParaRPr lang="en-US" sz="400" b="1" dirty="0">
              <a:solidFill>
                <a:schemeClr val="tx2"/>
              </a:solidFill>
              <a:cs typeface="Tahoma" pitchFamily="34" charset="0"/>
            </a:endParaRPr>
          </a:p>
          <a:p>
            <a:pPr marL="342900" indent="-342900">
              <a:buFont typeface="+mj-lt"/>
              <a:buAutoNum type="arabicPeriod"/>
              <a:defRPr/>
            </a:pPr>
            <a:endParaRPr lang="en-US" sz="1200" dirty="0" smtClean="0">
              <a:solidFill>
                <a:schemeClr val="tx1"/>
              </a:solidFill>
              <a:cs typeface="Tahoma" pitchFamily="34" charset="0"/>
            </a:endParaRPr>
          </a:p>
          <a:p>
            <a:pPr marL="342900" indent="-342900">
              <a:spcAft>
                <a:spcPts val="600"/>
              </a:spcAft>
              <a:buFont typeface="+mj-lt"/>
              <a:buAutoNum type="arabicPeriod"/>
              <a:defRPr/>
            </a:pPr>
            <a:r>
              <a:rPr lang="en-US" sz="1200" dirty="0" smtClean="0">
                <a:solidFill>
                  <a:schemeClr val="tx2"/>
                </a:solidFill>
                <a:cs typeface="Tahoma" pitchFamily="34" charset="0"/>
              </a:rPr>
              <a:t>Cigna Medicare Identification Card</a:t>
            </a:r>
          </a:p>
          <a:p>
            <a:pPr marL="342900" indent="-342900">
              <a:spcAft>
                <a:spcPts val="600"/>
              </a:spcAft>
              <a:buFont typeface="+mj-lt"/>
              <a:buAutoNum type="arabicPeriod"/>
              <a:defRPr/>
            </a:pPr>
            <a:r>
              <a:rPr lang="en-US" sz="1200" dirty="0" smtClean="0">
                <a:solidFill>
                  <a:schemeClr val="tx2"/>
                </a:solidFill>
                <a:cs typeface="Tahoma" pitchFamily="34" charset="0"/>
              </a:rPr>
              <a:t>Call </a:t>
            </a:r>
            <a:r>
              <a:rPr lang="en-US" sz="1200" dirty="0">
                <a:solidFill>
                  <a:srgbClr val="1F497D"/>
                </a:solidFill>
              </a:rPr>
              <a:t>1-877-562-4395 (press 2</a:t>
            </a:r>
            <a:r>
              <a:rPr lang="en-US" sz="1200" dirty="0" smtClean="0">
                <a:solidFill>
                  <a:srgbClr val="1F497D"/>
                </a:solidFill>
              </a:rPr>
              <a:t>) </a:t>
            </a:r>
            <a:r>
              <a:rPr lang="en-US" sz="1200" dirty="0" smtClean="0">
                <a:solidFill>
                  <a:schemeClr val="tx2"/>
                </a:solidFill>
                <a:cs typeface="Tahoma" pitchFamily="34" charset="0"/>
              </a:rPr>
              <a:t>to verify benefits before providing services</a:t>
            </a:r>
            <a:endParaRPr lang="en-US" sz="1200" dirty="0" smtClean="0">
              <a:solidFill>
                <a:schemeClr val="tx2"/>
              </a:solidFill>
            </a:endParaRPr>
          </a:p>
          <a:p>
            <a:pPr marL="342900" indent="-342900">
              <a:spcAft>
                <a:spcPts val="600"/>
              </a:spcAft>
              <a:buFont typeface="+mj-lt"/>
              <a:buAutoNum type="arabicPeriod"/>
              <a:defRPr/>
            </a:pPr>
            <a:r>
              <a:rPr lang="en-US" sz="1200" dirty="0" smtClean="0">
                <a:solidFill>
                  <a:schemeClr val="tx2"/>
                </a:solidFill>
                <a:cs typeface="Tahoma" pitchFamily="34" charset="0"/>
                <a:hlinkClick r:id="rId4"/>
              </a:rPr>
              <a:t>https</a:t>
            </a:r>
            <a:r>
              <a:rPr lang="en-US" sz="1200" dirty="0">
                <a:solidFill>
                  <a:schemeClr val="tx2"/>
                </a:solidFill>
                <a:cs typeface="Tahoma" pitchFamily="34" charset="0"/>
                <a:hlinkClick r:id="rId4"/>
              </a:rPr>
              <a:t>://</a:t>
            </a:r>
            <a:r>
              <a:rPr lang="en-US" sz="1200" dirty="0" smtClean="0">
                <a:solidFill>
                  <a:schemeClr val="tx2"/>
                </a:solidFill>
                <a:cs typeface="Tahoma" pitchFamily="34" charset="0"/>
                <a:hlinkClick r:id="rId4"/>
              </a:rPr>
              <a:t>www.hsconnectonline.com/login.aspx</a:t>
            </a:r>
            <a:endParaRPr lang="en-US" sz="1200" b="1" dirty="0">
              <a:solidFill>
                <a:schemeClr val="tx2"/>
              </a:solidFill>
              <a:cs typeface="Tahoma" pitchFamily="34" charset="0"/>
            </a:endParaRPr>
          </a:p>
          <a:p>
            <a:pPr lvl="1">
              <a:defRPr/>
            </a:pPr>
            <a:endParaRPr lang="en-US" sz="1100" dirty="0" smtClean="0">
              <a:solidFill>
                <a:schemeClr val="tx1"/>
              </a:solidFill>
              <a:cs typeface="Tahoma" pitchFamily="34" charset="0"/>
            </a:endParaRPr>
          </a:p>
        </p:txBody>
      </p:sp>
      <p:sp>
        <p:nvSpPr>
          <p:cNvPr id="4" name="TextBox 3"/>
          <p:cNvSpPr txBox="1"/>
          <p:nvPr/>
        </p:nvSpPr>
        <p:spPr>
          <a:xfrm>
            <a:off x="114299" y="4608255"/>
            <a:ext cx="2930741" cy="2246769"/>
          </a:xfrm>
          <a:prstGeom prst="rect">
            <a:avLst/>
          </a:prstGeom>
          <a:noFill/>
        </p:spPr>
        <p:txBody>
          <a:bodyPr wrap="square" rtlCol="0">
            <a:spAutoFit/>
          </a:bodyPr>
          <a:lstStyle/>
          <a:p>
            <a:r>
              <a:rPr lang="en-US" sz="1200" b="1" dirty="0">
                <a:solidFill>
                  <a:schemeClr val="accent6"/>
                </a:solidFill>
              </a:rPr>
              <a:t>Branding: </a:t>
            </a:r>
            <a:r>
              <a:rPr lang="en-US" sz="1200" dirty="0">
                <a:solidFill>
                  <a:schemeClr val="tx2"/>
                </a:solidFill>
              </a:rPr>
              <a:t>Cigna-HealthSpring will now be branded as Cigna. The ID card will have the Cigna logo.  Please be sure to check eligibility for ALL patients. Cigna-HealthSpring will be in the plan name at the top of the ID card.</a:t>
            </a:r>
          </a:p>
          <a:p>
            <a:endParaRPr lang="en-US" sz="1200" dirty="0">
              <a:solidFill>
                <a:schemeClr val="tx2"/>
              </a:solidFill>
            </a:endParaRPr>
          </a:p>
          <a:p>
            <a:r>
              <a:rPr lang="en-US" sz="1200" b="1" dirty="0">
                <a:solidFill>
                  <a:schemeClr val="tx2"/>
                </a:solidFill>
              </a:rPr>
              <a:t>No referrals required for ALL plans for 2020</a:t>
            </a:r>
            <a:r>
              <a:rPr lang="en-US" sz="1200" dirty="0">
                <a:solidFill>
                  <a:schemeClr val="tx2"/>
                </a:solidFill>
              </a:rPr>
              <a:t>.</a:t>
            </a:r>
          </a:p>
          <a:p>
            <a:endParaRPr lang="en-US" sz="1400" dirty="0">
              <a:solidFill>
                <a:schemeClr val="tx2"/>
              </a:solidFill>
            </a:endParaRPr>
          </a:p>
          <a:p>
            <a:endParaRPr lang="en-US" dirty="0"/>
          </a:p>
        </p:txBody>
      </p:sp>
      <p:sp>
        <p:nvSpPr>
          <p:cNvPr id="7" name="Footer Placeholder 6"/>
          <p:cNvSpPr>
            <a:spLocks noGrp="1"/>
          </p:cNvSpPr>
          <p:nvPr>
            <p:ph type="ftr" sz="quarter" idx="11"/>
          </p:nvPr>
        </p:nvSpPr>
        <p:spPr/>
        <p:txBody>
          <a:bodyPr/>
          <a:lstStyle/>
          <a:p>
            <a:r>
              <a:rPr lang="en-US" altLang="en-US" smtClean="0"/>
              <a:t>Confidential, unpublished property of Cigna. Do not duplicate or distribute. Use and distribution limited solely to authorized personnel. © 2019 Cigna</a:t>
            </a:r>
            <a:endParaRPr lang="en-US" altLang="en-US" dirty="0"/>
          </a:p>
        </p:txBody>
      </p:sp>
      <p:pic>
        <p:nvPicPr>
          <p:cNvPr id="19" name="Picture 4" descr="C:\Users\C98266\Desktop\ID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4648200"/>
            <a:ext cx="2566987" cy="172324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6"/>
          <a:stretch>
            <a:fillRect/>
          </a:stretch>
        </p:blipFill>
        <p:spPr>
          <a:xfrm>
            <a:off x="228600" y="1341845"/>
            <a:ext cx="3352800" cy="2837906"/>
          </a:xfrm>
          <a:prstGeom prst="rect">
            <a:avLst/>
          </a:prstGeom>
        </p:spPr>
      </p:pic>
      <p:pic>
        <p:nvPicPr>
          <p:cNvPr id="9" name="Picture 8"/>
          <p:cNvPicPr>
            <a:picLocks noChangeAspect="1"/>
          </p:cNvPicPr>
          <p:nvPr/>
        </p:nvPicPr>
        <p:blipFill>
          <a:blip r:embed="rId7"/>
          <a:stretch>
            <a:fillRect/>
          </a:stretch>
        </p:blipFill>
        <p:spPr>
          <a:xfrm>
            <a:off x="4193910" y="1297845"/>
            <a:ext cx="2889780" cy="2468354"/>
          </a:xfrm>
          <a:prstGeom prst="rect">
            <a:avLst/>
          </a:prstGeom>
        </p:spPr>
      </p:pic>
    </p:spTree>
    <p:extLst>
      <p:ext uri="{BB962C8B-B14F-4D97-AF65-F5344CB8AC3E}">
        <p14:creationId xmlns:p14="http://schemas.microsoft.com/office/powerpoint/2010/main" val="1937316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13B1FD49-1707-4452-A83D-E020DB76BFFB}" type="slidenum">
              <a:rPr lang="en-US" smtClean="0"/>
              <a:pPr>
                <a:defRPr/>
              </a:pPr>
              <a:t>3</a:t>
            </a:fld>
            <a:endParaRPr lang="en-US" dirty="0"/>
          </a:p>
        </p:txBody>
      </p:sp>
      <p:sp>
        <p:nvSpPr>
          <p:cNvPr id="64" name="TextBox 63"/>
          <p:cNvSpPr txBox="1"/>
          <p:nvPr/>
        </p:nvSpPr>
        <p:spPr>
          <a:xfrm>
            <a:off x="2832528" y="790256"/>
            <a:ext cx="3020550" cy="4172616"/>
          </a:xfrm>
          <a:prstGeom prst="rect">
            <a:avLst/>
          </a:prstGeom>
          <a:ln w="57150">
            <a:solidFill>
              <a:schemeClr val="accent3"/>
            </a:solidFill>
          </a:ln>
          <a:effectLst/>
        </p:spPr>
        <p:style>
          <a:lnRef idx="2">
            <a:schemeClr val="accent4"/>
          </a:lnRef>
          <a:fillRef idx="1">
            <a:schemeClr val="lt1"/>
          </a:fillRef>
          <a:effectRef idx="0">
            <a:schemeClr val="accent4"/>
          </a:effectRef>
          <a:fontRef idx="minor">
            <a:schemeClr val="dk1"/>
          </a:fontRef>
        </p:style>
        <p:txBody>
          <a:bodyPr/>
          <a:lstStyle/>
          <a:p>
            <a:pPr algn="ctr">
              <a:defRPr/>
            </a:pPr>
            <a:r>
              <a:rPr lang="en-US" sz="1600" b="1" dirty="0" smtClean="0">
                <a:solidFill>
                  <a:schemeClr val="tx2"/>
                </a:solidFill>
                <a:cs typeface="Tahoma" pitchFamily="34" charset="0"/>
              </a:rPr>
              <a:t>Prior Authorization Policy</a:t>
            </a:r>
          </a:p>
          <a:p>
            <a:pPr marL="171450" indent="-171450">
              <a:buFont typeface="Arial" panose="020B0604020202020204" pitchFamily="34" charset="0"/>
              <a:buChar char="•"/>
              <a:defRPr/>
            </a:pPr>
            <a:r>
              <a:rPr lang="en-US" sz="1100" dirty="0" smtClean="0">
                <a:solidFill>
                  <a:schemeClr val="tx1"/>
                </a:solidFill>
                <a:cs typeface="Arial"/>
              </a:rPr>
              <a:t>It is the responsibility of the </a:t>
            </a:r>
            <a:r>
              <a:rPr lang="en-US" sz="1100" i="1" u="sng" dirty="0" smtClean="0">
                <a:solidFill>
                  <a:schemeClr val="tx1"/>
                </a:solidFill>
                <a:cs typeface="Arial"/>
              </a:rPr>
              <a:t>provider rendering care </a:t>
            </a:r>
            <a:r>
              <a:rPr lang="en-US" sz="1100" i="1" dirty="0" smtClean="0">
                <a:solidFill>
                  <a:schemeClr val="tx1"/>
                </a:solidFill>
                <a:cs typeface="Arial"/>
              </a:rPr>
              <a:t>t</a:t>
            </a:r>
            <a:r>
              <a:rPr lang="en-US" sz="1100" dirty="0" smtClean="0">
                <a:solidFill>
                  <a:schemeClr val="tx1"/>
                </a:solidFill>
                <a:cs typeface="Arial"/>
              </a:rPr>
              <a:t>o VERIFY referral(s) and/or prior authorization(s) are approved before services are rendered, if required for the service you provide.</a:t>
            </a:r>
          </a:p>
          <a:p>
            <a:pPr marL="171450" indent="-171450">
              <a:buFont typeface="Arial" panose="020B0604020202020204" pitchFamily="34" charset="0"/>
              <a:buChar char="•"/>
              <a:defRPr/>
            </a:pPr>
            <a:r>
              <a:rPr lang="en-US" sz="1100" dirty="0" smtClean="0">
                <a:solidFill>
                  <a:schemeClr val="tx1"/>
                </a:solidFill>
                <a:cs typeface="Arial"/>
              </a:rPr>
              <a:t>Always include clinical documentation to support your request.</a:t>
            </a:r>
          </a:p>
          <a:p>
            <a:pPr marL="171450" indent="-171450">
              <a:buFont typeface="Arial" panose="020B0604020202020204" pitchFamily="34" charset="0"/>
              <a:buChar char="•"/>
              <a:defRPr/>
            </a:pPr>
            <a:r>
              <a:rPr lang="en-US" sz="1100" dirty="0" smtClean="0">
                <a:solidFill>
                  <a:schemeClr val="tx1"/>
                </a:solidFill>
                <a:cs typeface="Arial"/>
              </a:rPr>
              <a:t>Fax (1) member per prior authorization request form with legible, accurate and complete return fax number &amp; area code. </a:t>
            </a:r>
            <a:endParaRPr lang="en-US" sz="1100" dirty="0">
              <a:solidFill>
                <a:schemeClr val="tx1"/>
              </a:solidFill>
              <a:cs typeface="Arial"/>
            </a:endParaRPr>
          </a:p>
          <a:p>
            <a:pPr marL="628650" lvl="1" indent="-171450">
              <a:buFont typeface="Arial" panose="020B0604020202020204" pitchFamily="34" charset="0"/>
              <a:buChar char="•"/>
              <a:defRPr/>
            </a:pPr>
            <a:r>
              <a:rPr lang="en-US" sz="1100" dirty="0" smtClean="0">
                <a:solidFill>
                  <a:schemeClr val="tx1"/>
                </a:solidFill>
                <a:cs typeface="Arial"/>
              </a:rPr>
              <a:t>Phone: 1-888-454-0013</a:t>
            </a:r>
          </a:p>
          <a:p>
            <a:pPr marL="628650" lvl="1" indent="-171450">
              <a:buFont typeface="Arial" panose="020B0604020202020204" pitchFamily="34" charset="0"/>
              <a:buChar char="•"/>
              <a:defRPr/>
            </a:pPr>
            <a:r>
              <a:rPr lang="en-US" sz="1100" dirty="0" smtClean="0">
                <a:solidFill>
                  <a:schemeClr val="tx1"/>
                </a:solidFill>
                <a:cs typeface="Arial"/>
              </a:rPr>
              <a:t>Fax: 1-866-464-0707</a:t>
            </a:r>
          </a:p>
          <a:p>
            <a:pPr algn="ctr">
              <a:defRPr/>
            </a:pPr>
            <a:endParaRPr lang="en-US" sz="500" b="1" dirty="0" smtClean="0">
              <a:solidFill>
                <a:schemeClr val="tx2"/>
              </a:solidFill>
              <a:cs typeface="Tahoma" pitchFamily="34" charset="0"/>
            </a:endParaRPr>
          </a:p>
          <a:p>
            <a:pPr algn="ctr">
              <a:defRPr/>
            </a:pPr>
            <a:r>
              <a:rPr lang="en-US" sz="1600" b="1" dirty="0" smtClean="0">
                <a:solidFill>
                  <a:schemeClr val="tx2"/>
                </a:solidFill>
                <a:cs typeface="Tahoma" pitchFamily="34" charset="0"/>
              </a:rPr>
              <a:t>Retro Authorization Policy</a:t>
            </a:r>
          </a:p>
          <a:p>
            <a:pPr marL="171450" indent="-171450">
              <a:buFont typeface="Arial" panose="020B0604020202020204" pitchFamily="34" charset="0"/>
              <a:buChar char="•"/>
              <a:defRPr/>
            </a:pPr>
            <a:r>
              <a:rPr lang="en-US" sz="1100" dirty="0" smtClean="0">
                <a:solidFill>
                  <a:schemeClr val="tx1"/>
                </a:solidFill>
                <a:cs typeface="Tahoma" pitchFamily="34" charset="0"/>
              </a:rPr>
              <a:t>Submit </a:t>
            </a:r>
            <a:r>
              <a:rPr lang="en-US" sz="1100" dirty="0">
                <a:solidFill>
                  <a:schemeClr val="tx1"/>
                </a:solidFill>
                <a:cs typeface="Tahoma" pitchFamily="34" charset="0"/>
              </a:rPr>
              <a:t>clinical documentation with the request form within </a:t>
            </a:r>
            <a:r>
              <a:rPr lang="en-US" sz="1100" dirty="0" smtClean="0">
                <a:solidFill>
                  <a:schemeClr val="tx1"/>
                </a:solidFill>
                <a:cs typeface="Tahoma" pitchFamily="34" charset="0"/>
              </a:rPr>
              <a:t>one business day </a:t>
            </a:r>
            <a:r>
              <a:rPr lang="en-US" sz="1100" dirty="0">
                <a:solidFill>
                  <a:schemeClr val="tx1"/>
                </a:solidFill>
                <a:cs typeface="Tahoma" pitchFamily="34" charset="0"/>
              </a:rPr>
              <a:t>for </a:t>
            </a:r>
            <a:r>
              <a:rPr lang="en-US" sz="1100" dirty="0" smtClean="0">
                <a:solidFill>
                  <a:schemeClr val="tx1"/>
                </a:solidFill>
                <a:cs typeface="Tahoma" pitchFamily="34" charset="0"/>
              </a:rPr>
              <a:t>consideration, otherwise retro policy will apply.</a:t>
            </a:r>
          </a:p>
          <a:p>
            <a:pPr marL="171450" indent="-171450">
              <a:buFont typeface="Arial" panose="020B0604020202020204" pitchFamily="34" charset="0"/>
              <a:buChar char="•"/>
              <a:defRPr/>
            </a:pPr>
            <a:r>
              <a:rPr lang="en-US" sz="1100" dirty="0" smtClean="0">
                <a:solidFill>
                  <a:schemeClr val="tx1"/>
                </a:solidFill>
                <a:cs typeface="Tahoma" pitchFamily="34" charset="0"/>
              </a:rPr>
              <a:t>Incorrect Carrier: Must send the letter from the incorrect carrier to Cigna Medicare within 2 business days of receipt, otherwise retro policy will apply.</a:t>
            </a:r>
            <a:endParaRPr lang="en-US" sz="1100" dirty="0">
              <a:solidFill>
                <a:schemeClr val="tx1"/>
              </a:solidFill>
              <a:cs typeface="Tahoma" pitchFamily="34" charset="0"/>
            </a:endParaRPr>
          </a:p>
          <a:p>
            <a:pPr>
              <a:defRPr/>
            </a:pPr>
            <a:endParaRPr lang="en-US" sz="1200" b="1" dirty="0">
              <a:solidFill>
                <a:prstClr val="black"/>
              </a:solidFill>
              <a:cs typeface="Tahoma" pitchFamily="34" charset="0"/>
            </a:endParaRPr>
          </a:p>
        </p:txBody>
      </p:sp>
      <p:sp>
        <p:nvSpPr>
          <p:cNvPr id="60" name="TextBox 59"/>
          <p:cNvSpPr txBox="1"/>
          <p:nvPr/>
        </p:nvSpPr>
        <p:spPr>
          <a:xfrm>
            <a:off x="5943600" y="790255"/>
            <a:ext cx="3070851" cy="4172617"/>
          </a:xfrm>
          <a:prstGeom prst="rect">
            <a:avLst/>
          </a:prstGeom>
          <a:noFill/>
          <a:ln w="57150">
            <a:solidFill>
              <a:schemeClr val="accent3"/>
            </a:solidFill>
          </a:ln>
          <a:effectLst/>
        </p:spPr>
        <p:style>
          <a:lnRef idx="2">
            <a:schemeClr val="accent2"/>
          </a:lnRef>
          <a:fillRef idx="1">
            <a:schemeClr val="lt1"/>
          </a:fillRef>
          <a:effectRef idx="0">
            <a:schemeClr val="accent2"/>
          </a:effectRef>
          <a:fontRef idx="minor">
            <a:schemeClr val="dk1"/>
          </a:fontRef>
        </p:style>
        <p:txBody>
          <a:bodyPr>
            <a:scene3d>
              <a:camera prst="orthographicFront">
                <a:rot lat="0" lon="0" rev="0"/>
              </a:camera>
              <a:lightRig rig="threePt" dir="t"/>
            </a:scene3d>
          </a:bodyPr>
          <a:lstStyle/>
          <a:p>
            <a:pPr marL="55563" indent="-1588" algn="ctr">
              <a:defRPr/>
            </a:pPr>
            <a:r>
              <a:rPr lang="en-US" sz="1600" b="1" dirty="0" smtClean="0">
                <a:solidFill>
                  <a:schemeClr val="tx2"/>
                </a:solidFill>
                <a:cs typeface="Tahoma" pitchFamily="34" charset="0"/>
              </a:rPr>
              <a:t>Appeals</a:t>
            </a:r>
            <a:endParaRPr lang="en-US" sz="1400" b="1" dirty="0" smtClean="0">
              <a:solidFill>
                <a:schemeClr val="tx2"/>
              </a:solidFill>
              <a:cs typeface="Tahoma" pitchFamily="34" charset="0"/>
            </a:endParaRPr>
          </a:p>
          <a:p>
            <a:pPr marL="55563" indent="-1588" algn="just">
              <a:defRPr/>
            </a:pPr>
            <a:r>
              <a:rPr lang="en-US" sz="1100" dirty="0"/>
              <a:t>An appeal is a request for </a:t>
            </a:r>
            <a:r>
              <a:rPr lang="en-US" sz="1100" dirty="0" smtClean="0"/>
              <a:t>Cigna Medicare </a:t>
            </a:r>
            <a:r>
              <a:rPr lang="en-US" sz="1100" dirty="0"/>
              <a:t>to review a previously made decision related to medical necessity, clinical guidelines, or prior authorization and </a:t>
            </a:r>
            <a:r>
              <a:rPr lang="en-US" sz="1100" dirty="0" smtClean="0"/>
              <a:t>referrals. </a:t>
            </a:r>
            <a:r>
              <a:rPr lang="en-US" sz="1100" b="1" dirty="0" smtClean="0"/>
              <a:t>You </a:t>
            </a:r>
            <a:r>
              <a:rPr lang="en-US" sz="1100" b="1" dirty="0"/>
              <a:t>must receive a notice of denial, or remittance advice before you can submit an appeal</a:t>
            </a:r>
            <a:r>
              <a:rPr lang="en-US" sz="1100" b="1" dirty="0" smtClean="0"/>
              <a:t>.</a:t>
            </a:r>
            <a:r>
              <a:rPr lang="en-US" sz="1100" dirty="0" smtClean="0"/>
              <a:t> </a:t>
            </a:r>
            <a:r>
              <a:rPr lang="en-US" sz="1100" dirty="0"/>
              <a:t>Appeals can take up to 60 days for review and determination. Timely filing requirements are not affected or changed by the appeal process or by the appeal outcome. </a:t>
            </a:r>
          </a:p>
          <a:p>
            <a:pPr marL="55563" indent="-1588">
              <a:defRPr/>
            </a:pPr>
            <a:endParaRPr lang="en-US" sz="1000" b="1" dirty="0" smtClean="0">
              <a:solidFill>
                <a:prstClr val="black"/>
              </a:solidFill>
            </a:endParaRPr>
          </a:p>
          <a:p>
            <a:pPr marL="55563" indent="-1588">
              <a:defRPr/>
            </a:pPr>
            <a:r>
              <a:rPr lang="en-US" sz="1100" dirty="0">
                <a:solidFill>
                  <a:prstClr val="black"/>
                </a:solidFill>
              </a:rPr>
              <a:t>An Appeal must be submitted within </a:t>
            </a:r>
            <a:r>
              <a:rPr lang="en-US" sz="1100" b="1" dirty="0">
                <a:solidFill>
                  <a:prstClr val="black"/>
                </a:solidFill>
              </a:rPr>
              <a:t>60</a:t>
            </a:r>
            <a:r>
              <a:rPr lang="en-US" sz="1100" dirty="0">
                <a:solidFill>
                  <a:prstClr val="black"/>
                </a:solidFill>
              </a:rPr>
              <a:t> days of the original decision unless otherwise stated in your provider agreement. With your appeal request, you must include: an explanation of what you are </a:t>
            </a:r>
            <a:r>
              <a:rPr lang="en-US" sz="1100" dirty="0" smtClean="0">
                <a:solidFill>
                  <a:prstClr val="black"/>
                </a:solidFill>
              </a:rPr>
              <a:t>appealing, </a:t>
            </a:r>
            <a:r>
              <a:rPr lang="en-US" sz="1100" dirty="0">
                <a:solidFill>
                  <a:prstClr val="black"/>
                </a:solidFill>
              </a:rPr>
              <a:t>a copy of your denial, any medical records that would support the medical necessity for the service, hospital stay, or office visit, and a copy of the insurance verification completed on the date of service</a:t>
            </a:r>
            <a:r>
              <a:rPr lang="en-US" sz="1100" dirty="0" smtClean="0">
                <a:solidFill>
                  <a:prstClr val="black"/>
                </a:solidFill>
              </a:rPr>
              <a:t>.</a:t>
            </a:r>
          </a:p>
          <a:p>
            <a:pPr marL="55563" indent="-1588">
              <a:defRPr/>
            </a:pPr>
            <a:endParaRPr lang="en-US" sz="1100" dirty="0" smtClean="0">
              <a:solidFill>
                <a:prstClr val="black"/>
              </a:solidFill>
            </a:endParaRPr>
          </a:p>
          <a:p>
            <a:pPr marL="55563" indent="-1588" algn="ctr">
              <a:defRPr/>
            </a:pPr>
            <a:r>
              <a:rPr lang="en-US" sz="1100" dirty="0" smtClean="0">
                <a:solidFill>
                  <a:prstClr val="black"/>
                </a:solidFill>
              </a:rPr>
              <a:t>Email: </a:t>
            </a:r>
            <a:r>
              <a:rPr lang="en-US" sz="1100" dirty="0" smtClean="0">
                <a:solidFill>
                  <a:prstClr val="black"/>
                </a:solidFill>
                <a:hlinkClick r:id="rId3"/>
              </a:rPr>
              <a:t>FAX-SOL@healthspring.com</a:t>
            </a:r>
            <a:endParaRPr lang="en-US" sz="1100" dirty="0" smtClean="0">
              <a:solidFill>
                <a:prstClr val="black"/>
              </a:solidFill>
            </a:endParaRPr>
          </a:p>
          <a:p>
            <a:pPr marL="55563" indent="-1588" algn="ctr">
              <a:defRPr/>
            </a:pPr>
            <a:r>
              <a:rPr lang="en-US" sz="1100" dirty="0" smtClean="0">
                <a:solidFill>
                  <a:prstClr val="black"/>
                </a:solidFill>
              </a:rPr>
              <a:t>Fax: 1-800-931-0149</a:t>
            </a:r>
            <a:endParaRPr lang="en-US" sz="1100" dirty="0">
              <a:solidFill>
                <a:prstClr val="black"/>
              </a:solidFill>
            </a:endParaRPr>
          </a:p>
        </p:txBody>
      </p:sp>
      <p:sp>
        <p:nvSpPr>
          <p:cNvPr id="13" name="TextBox 12"/>
          <p:cNvSpPr txBox="1"/>
          <p:nvPr/>
        </p:nvSpPr>
        <p:spPr>
          <a:xfrm>
            <a:off x="2832528" y="5029200"/>
            <a:ext cx="6181657" cy="1642868"/>
          </a:xfrm>
          <a:prstGeom prst="rect">
            <a:avLst/>
          </a:prstGeom>
          <a:solidFill>
            <a:schemeClr val="bg1"/>
          </a:solidFill>
          <a:ln w="57150">
            <a:solidFill>
              <a:schemeClr val="accent3"/>
            </a:solidFill>
          </a:ln>
          <a:effectLst/>
        </p:spPr>
        <p:style>
          <a:lnRef idx="2">
            <a:schemeClr val="dk1"/>
          </a:lnRef>
          <a:fillRef idx="1">
            <a:schemeClr val="lt1"/>
          </a:fillRef>
          <a:effectRef idx="0">
            <a:schemeClr val="dk1"/>
          </a:effectRef>
          <a:fontRef idx="minor">
            <a:schemeClr val="dk1"/>
          </a:fontRef>
        </p:style>
        <p:txBody>
          <a:bodyPr/>
          <a:lstStyle/>
          <a:p>
            <a:pPr algn="ctr" fontAlgn="base">
              <a:spcBef>
                <a:spcPct val="0"/>
              </a:spcBef>
              <a:spcAft>
                <a:spcPct val="0"/>
              </a:spcAft>
              <a:defRPr/>
            </a:pPr>
            <a:r>
              <a:rPr lang="en-US" sz="1600" b="1" dirty="0">
                <a:solidFill>
                  <a:srgbClr val="1F497D"/>
                </a:solidFill>
              </a:rPr>
              <a:t> </a:t>
            </a:r>
            <a:r>
              <a:rPr lang="en-US" sz="1600" b="1" dirty="0" smtClean="0">
                <a:solidFill>
                  <a:srgbClr val="1F497D"/>
                </a:solidFill>
              </a:rPr>
              <a:t>Claims</a:t>
            </a:r>
          </a:p>
          <a:p>
            <a:pPr marL="230187" indent="-171450">
              <a:buFont typeface="Arial" panose="020B0604020202020204" pitchFamily="34" charset="0"/>
              <a:buChar char="•"/>
              <a:defRPr/>
            </a:pPr>
            <a:r>
              <a:rPr lang="en-US" sz="1050" b="1" dirty="0" smtClean="0">
                <a:solidFill>
                  <a:prstClr val="black"/>
                </a:solidFill>
                <a:cs typeface="Tahoma" pitchFamily="34" charset="0"/>
              </a:rPr>
              <a:t>Initial Filing: </a:t>
            </a:r>
            <a:r>
              <a:rPr lang="en-US" sz="1050" dirty="0" smtClean="0">
                <a:solidFill>
                  <a:prstClr val="black"/>
                </a:solidFill>
                <a:cs typeface="Tahoma" pitchFamily="34" charset="0"/>
              </a:rPr>
              <a:t>180 </a:t>
            </a:r>
            <a:r>
              <a:rPr lang="en-US" sz="1050" dirty="0">
                <a:solidFill>
                  <a:prstClr val="black"/>
                </a:solidFill>
                <a:cs typeface="Tahoma" pitchFamily="34" charset="0"/>
              </a:rPr>
              <a:t>days from </a:t>
            </a:r>
            <a:r>
              <a:rPr lang="en-US" sz="1050" dirty="0" smtClean="0">
                <a:solidFill>
                  <a:prstClr val="black"/>
                </a:solidFill>
                <a:cs typeface="Tahoma" pitchFamily="34" charset="0"/>
              </a:rPr>
              <a:t>DOS</a:t>
            </a:r>
            <a:endParaRPr lang="en-US" sz="1050" dirty="0">
              <a:solidFill>
                <a:prstClr val="black"/>
              </a:solidFill>
              <a:cs typeface="Tahoma" pitchFamily="34" charset="0"/>
            </a:endParaRPr>
          </a:p>
          <a:p>
            <a:pPr marL="230187" indent="-171450">
              <a:buFont typeface="Arial" panose="020B0604020202020204" pitchFamily="34" charset="0"/>
              <a:buChar char="•"/>
              <a:defRPr/>
            </a:pPr>
            <a:r>
              <a:rPr lang="en-US" sz="1050" b="1" dirty="0">
                <a:solidFill>
                  <a:prstClr val="black"/>
                </a:solidFill>
                <a:cs typeface="Tahoma" pitchFamily="34" charset="0"/>
              </a:rPr>
              <a:t>Secondary </a:t>
            </a:r>
            <a:r>
              <a:rPr lang="en-US" sz="1050" b="1" dirty="0" smtClean="0">
                <a:solidFill>
                  <a:prstClr val="black"/>
                </a:solidFill>
                <a:cs typeface="Tahoma" pitchFamily="34" charset="0"/>
              </a:rPr>
              <a:t>Filing: </a:t>
            </a:r>
            <a:r>
              <a:rPr lang="en-US" sz="1050" dirty="0" smtClean="0">
                <a:solidFill>
                  <a:prstClr val="black"/>
                </a:solidFill>
                <a:cs typeface="Tahoma" pitchFamily="34" charset="0"/>
              </a:rPr>
              <a:t>6 months </a:t>
            </a:r>
            <a:r>
              <a:rPr lang="en-US" sz="1050" dirty="0">
                <a:solidFill>
                  <a:prstClr val="black"/>
                </a:solidFill>
                <a:cs typeface="Tahoma" pitchFamily="34" charset="0"/>
              </a:rPr>
              <a:t>from the date on the Primary Carrier’s </a:t>
            </a:r>
            <a:r>
              <a:rPr lang="en-US" sz="1050" dirty="0" smtClean="0">
                <a:solidFill>
                  <a:prstClr val="black"/>
                </a:solidFill>
                <a:cs typeface="Tahoma" pitchFamily="34" charset="0"/>
              </a:rPr>
              <a:t>EOP/RA</a:t>
            </a:r>
            <a:endParaRPr lang="en-US" sz="1050" dirty="0">
              <a:solidFill>
                <a:prstClr val="black"/>
              </a:solidFill>
              <a:cs typeface="Tahoma" pitchFamily="34" charset="0"/>
            </a:endParaRPr>
          </a:p>
          <a:p>
            <a:pPr marL="230187" indent="-171450">
              <a:buFont typeface="Arial" panose="020B0604020202020204" pitchFamily="34" charset="0"/>
              <a:buChar char="•"/>
              <a:defRPr/>
            </a:pPr>
            <a:r>
              <a:rPr lang="en-US" sz="1050" b="1" dirty="0">
                <a:solidFill>
                  <a:prstClr val="black"/>
                </a:solidFill>
                <a:cs typeface="Tahoma" pitchFamily="34" charset="0"/>
              </a:rPr>
              <a:t>Corrected </a:t>
            </a:r>
            <a:r>
              <a:rPr lang="en-US" sz="1050" b="1" dirty="0" smtClean="0">
                <a:solidFill>
                  <a:prstClr val="black"/>
                </a:solidFill>
                <a:cs typeface="Tahoma" pitchFamily="34" charset="0"/>
              </a:rPr>
              <a:t>Claims:</a:t>
            </a:r>
            <a:r>
              <a:rPr lang="en-US" sz="1050" dirty="0" smtClean="0">
                <a:solidFill>
                  <a:prstClr val="black"/>
                </a:solidFill>
                <a:cs typeface="Tahoma" pitchFamily="34" charset="0"/>
              </a:rPr>
              <a:t> </a:t>
            </a:r>
            <a:r>
              <a:rPr lang="en-US" sz="1050" dirty="0">
                <a:solidFill>
                  <a:prstClr val="black"/>
                </a:solidFill>
                <a:cs typeface="Tahoma" pitchFamily="34" charset="0"/>
              </a:rPr>
              <a:t>180 days from the </a:t>
            </a:r>
            <a:r>
              <a:rPr lang="en-US" sz="1050" dirty="0" smtClean="0">
                <a:solidFill>
                  <a:prstClr val="black"/>
                </a:solidFill>
                <a:cs typeface="Tahoma" pitchFamily="34" charset="0"/>
              </a:rPr>
              <a:t>DOS</a:t>
            </a:r>
            <a:endParaRPr lang="en-US" sz="1050" dirty="0">
              <a:solidFill>
                <a:prstClr val="black"/>
              </a:solidFill>
              <a:cs typeface="Tahoma" pitchFamily="34" charset="0"/>
            </a:endParaRPr>
          </a:p>
          <a:p>
            <a:pPr marL="230187" indent="-171450">
              <a:buFont typeface="Arial" panose="020B0604020202020204" pitchFamily="34" charset="0"/>
              <a:buChar char="•"/>
              <a:defRPr/>
            </a:pPr>
            <a:r>
              <a:rPr lang="en-US" sz="1050" b="1" dirty="0">
                <a:solidFill>
                  <a:prstClr val="black"/>
                </a:solidFill>
                <a:cs typeface="Tahoma" pitchFamily="34" charset="0"/>
              </a:rPr>
              <a:t>Incorrect </a:t>
            </a:r>
            <a:r>
              <a:rPr lang="en-US" sz="1050" b="1" dirty="0" smtClean="0">
                <a:solidFill>
                  <a:prstClr val="black"/>
                </a:solidFill>
                <a:cs typeface="Tahoma" pitchFamily="34" charset="0"/>
              </a:rPr>
              <a:t>Carrier:</a:t>
            </a:r>
            <a:r>
              <a:rPr lang="en-US" sz="1050" dirty="0" smtClean="0">
                <a:solidFill>
                  <a:prstClr val="black"/>
                </a:solidFill>
                <a:cs typeface="Tahoma" pitchFamily="34" charset="0"/>
              </a:rPr>
              <a:t>  180 </a:t>
            </a:r>
            <a:r>
              <a:rPr lang="en-US" sz="1050" dirty="0">
                <a:solidFill>
                  <a:prstClr val="black"/>
                </a:solidFill>
                <a:cs typeface="Tahoma" pitchFamily="34" charset="0"/>
              </a:rPr>
              <a:t>days from the denial date on the incorrect carrier’s </a:t>
            </a:r>
            <a:r>
              <a:rPr lang="en-US" sz="1050" dirty="0" smtClean="0">
                <a:solidFill>
                  <a:prstClr val="black"/>
                </a:solidFill>
                <a:cs typeface="Tahoma" pitchFamily="34" charset="0"/>
              </a:rPr>
              <a:t>EOP/RA</a:t>
            </a:r>
            <a:endParaRPr lang="en-US" sz="1400" b="1" dirty="0" smtClean="0">
              <a:solidFill>
                <a:srgbClr val="1F497D"/>
              </a:solidFill>
              <a:cs typeface="Tahoma" pitchFamily="34" charset="0"/>
            </a:endParaRPr>
          </a:p>
        </p:txBody>
      </p:sp>
      <p:cxnSp>
        <p:nvCxnSpPr>
          <p:cNvPr id="14" name="Straight Connector 13"/>
          <p:cNvCxnSpPr/>
          <p:nvPr/>
        </p:nvCxnSpPr>
        <p:spPr>
          <a:xfrm>
            <a:off x="134081" y="747520"/>
            <a:ext cx="8877301"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6092883" y="5936159"/>
            <a:ext cx="2403669" cy="769441"/>
          </a:xfrm>
          <a:prstGeom prst="rect">
            <a:avLst/>
          </a:prstGeom>
          <a:noFill/>
        </p:spPr>
        <p:txBody>
          <a:bodyPr wrap="square" rtlCol="0">
            <a:spAutoFit/>
          </a:bodyPr>
          <a:lstStyle/>
          <a:p>
            <a:pPr>
              <a:defRPr/>
            </a:pPr>
            <a:r>
              <a:rPr lang="en-US" sz="1100" b="1" u="sng" dirty="0">
                <a:solidFill>
                  <a:prstClr val="black"/>
                </a:solidFill>
                <a:cs typeface="Tahoma" pitchFamily="34" charset="0"/>
              </a:rPr>
              <a:t>Paper </a:t>
            </a:r>
            <a:r>
              <a:rPr lang="en-US" sz="1100" b="1" u="sng" dirty="0" smtClean="0">
                <a:solidFill>
                  <a:prstClr val="black"/>
                </a:solidFill>
                <a:cs typeface="Tahoma" pitchFamily="34" charset="0"/>
              </a:rPr>
              <a:t>Claims:</a:t>
            </a:r>
          </a:p>
          <a:p>
            <a:pPr>
              <a:defRPr/>
            </a:pPr>
            <a:r>
              <a:rPr lang="en-US" sz="1100" dirty="0" smtClean="0"/>
              <a:t>Cigna Medicare</a:t>
            </a:r>
            <a:r>
              <a:rPr lang="en-US" sz="1100" dirty="0" smtClean="0">
                <a:cs typeface="Tahoma" pitchFamily="34" charset="0"/>
              </a:rPr>
              <a:t> Claims Department</a:t>
            </a:r>
          </a:p>
          <a:p>
            <a:pPr>
              <a:defRPr/>
            </a:pPr>
            <a:r>
              <a:rPr lang="en-US" sz="1100" dirty="0" smtClean="0">
                <a:cs typeface="Tahoma" pitchFamily="34" charset="0"/>
              </a:rPr>
              <a:t>PO Box 981706 </a:t>
            </a:r>
          </a:p>
          <a:p>
            <a:pPr>
              <a:defRPr/>
            </a:pPr>
            <a:r>
              <a:rPr lang="en-US" sz="1100" dirty="0" smtClean="0">
                <a:cs typeface="Tahoma" pitchFamily="34" charset="0"/>
              </a:rPr>
              <a:t>El Paso, TX  79998</a:t>
            </a:r>
            <a:endParaRPr lang="en-US" sz="1100" dirty="0">
              <a:cs typeface="Tahoma" pitchFamily="34" charset="0"/>
            </a:endParaRPr>
          </a:p>
        </p:txBody>
      </p:sp>
      <p:sp>
        <p:nvSpPr>
          <p:cNvPr id="15" name="TextBox 14"/>
          <p:cNvSpPr txBox="1"/>
          <p:nvPr/>
        </p:nvSpPr>
        <p:spPr>
          <a:xfrm>
            <a:off x="3276600" y="6013103"/>
            <a:ext cx="2743200" cy="692497"/>
          </a:xfrm>
          <a:prstGeom prst="rect">
            <a:avLst/>
          </a:prstGeom>
          <a:noFill/>
        </p:spPr>
        <p:txBody>
          <a:bodyPr wrap="square" rtlCol="0">
            <a:spAutoFit/>
          </a:bodyPr>
          <a:lstStyle/>
          <a:p>
            <a:pPr>
              <a:defRPr/>
            </a:pPr>
            <a:r>
              <a:rPr lang="en-US" sz="1200" dirty="0" smtClean="0"/>
              <a:t>Phone: 1-888-454-0013 </a:t>
            </a:r>
            <a:r>
              <a:rPr lang="en-US" sz="1200" dirty="0"/>
              <a:t>(press 7</a:t>
            </a:r>
            <a:r>
              <a:rPr lang="en-US" sz="1200" dirty="0" smtClean="0"/>
              <a:t>)</a:t>
            </a:r>
          </a:p>
          <a:p>
            <a:pPr>
              <a:defRPr/>
            </a:pPr>
            <a:endParaRPr lang="en-US" sz="500" b="1" u="sng" dirty="0" smtClean="0">
              <a:solidFill>
                <a:prstClr val="black"/>
              </a:solidFill>
              <a:cs typeface="Tahoma" pitchFamily="34" charset="0"/>
            </a:endParaRPr>
          </a:p>
          <a:p>
            <a:pPr>
              <a:defRPr/>
            </a:pPr>
            <a:r>
              <a:rPr lang="en-US" sz="1100" b="1" u="sng" dirty="0" smtClean="0">
                <a:solidFill>
                  <a:prstClr val="black"/>
                </a:solidFill>
                <a:cs typeface="Tahoma" pitchFamily="34" charset="0"/>
              </a:rPr>
              <a:t>Electronic </a:t>
            </a:r>
            <a:r>
              <a:rPr lang="en-US" sz="1100" b="1" u="sng" dirty="0">
                <a:solidFill>
                  <a:prstClr val="black"/>
                </a:solidFill>
                <a:cs typeface="Tahoma" pitchFamily="34" charset="0"/>
              </a:rPr>
              <a:t>Claims:</a:t>
            </a:r>
            <a:endParaRPr lang="en-US" sz="1100" u="sng" dirty="0">
              <a:solidFill>
                <a:prstClr val="black"/>
              </a:solidFill>
              <a:cs typeface="Tahoma" pitchFamily="34" charset="0"/>
            </a:endParaRPr>
          </a:p>
          <a:p>
            <a:pPr>
              <a:defRPr/>
            </a:pPr>
            <a:r>
              <a:rPr lang="en-US" sz="1100" dirty="0"/>
              <a:t>Cigna Medicare</a:t>
            </a:r>
            <a:r>
              <a:rPr lang="en-US" sz="1100" dirty="0" smtClean="0">
                <a:solidFill>
                  <a:srgbClr val="FF0000"/>
                </a:solidFill>
                <a:cs typeface="Tahoma" pitchFamily="34" charset="0"/>
              </a:rPr>
              <a:t> </a:t>
            </a:r>
            <a:r>
              <a:rPr lang="en-US" sz="1100" dirty="0">
                <a:solidFill>
                  <a:prstClr val="black"/>
                </a:solidFill>
                <a:cs typeface="Tahoma" pitchFamily="34" charset="0"/>
              </a:rPr>
              <a:t>Payer ID</a:t>
            </a:r>
            <a:r>
              <a:rPr lang="en-US" sz="1100" dirty="0" smtClean="0">
                <a:solidFill>
                  <a:prstClr val="black"/>
                </a:solidFill>
                <a:cs typeface="Tahoma" pitchFamily="34" charset="0"/>
              </a:rPr>
              <a:t>:  </a:t>
            </a:r>
            <a:r>
              <a:rPr lang="en-US" sz="1100" dirty="0" smtClean="0">
                <a:cs typeface="Tahoma" pitchFamily="34" charset="0"/>
              </a:rPr>
              <a:t>52192</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1" y="77316"/>
            <a:ext cx="1904999" cy="620457"/>
          </a:xfrm>
          <a:prstGeom prst="rect">
            <a:avLst/>
          </a:prstGeom>
        </p:spPr>
      </p:pic>
      <p:sp>
        <p:nvSpPr>
          <p:cNvPr id="18" name="TextBox 17"/>
          <p:cNvSpPr txBox="1"/>
          <p:nvPr/>
        </p:nvSpPr>
        <p:spPr>
          <a:xfrm>
            <a:off x="76200" y="790256"/>
            <a:ext cx="2665806" cy="5881812"/>
          </a:xfrm>
          <a:prstGeom prst="rect">
            <a:avLst/>
          </a:prstGeom>
          <a:ln w="57150">
            <a:solidFill>
              <a:schemeClr val="accent3"/>
            </a:solidFill>
          </a:ln>
          <a:effectLst/>
        </p:spPr>
        <p:style>
          <a:lnRef idx="2">
            <a:schemeClr val="dk1"/>
          </a:lnRef>
          <a:fillRef idx="1">
            <a:schemeClr val="lt1"/>
          </a:fillRef>
          <a:effectRef idx="0">
            <a:schemeClr val="dk1"/>
          </a:effectRef>
          <a:fontRef idx="minor">
            <a:schemeClr val="dk1"/>
          </a:fontRef>
        </p:style>
        <p:txBody>
          <a:bodyPr/>
          <a:lstStyle/>
          <a:p>
            <a:pPr marL="0" lvl="1" algn="ctr" fontAlgn="base">
              <a:spcBef>
                <a:spcPct val="0"/>
              </a:spcBef>
              <a:spcAft>
                <a:spcPct val="0"/>
              </a:spcAft>
              <a:defRPr/>
            </a:pPr>
            <a:r>
              <a:rPr lang="en-US" sz="1400" b="1" dirty="0" smtClean="0">
                <a:solidFill>
                  <a:schemeClr val="tx2"/>
                </a:solidFill>
              </a:rPr>
              <a:t>PPO Plans</a:t>
            </a:r>
            <a:endParaRPr lang="en-US" sz="1400" b="1" dirty="0">
              <a:solidFill>
                <a:schemeClr val="tx2"/>
              </a:solidFill>
            </a:endParaRPr>
          </a:p>
          <a:p>
            <a:pPr fontAlgn="base">
              <a:spcBef>
                <a:spcPct val="0"/>
              </a:spcBef>
              <a:spcAft>
                <a:spcPct val="0"/>
              </a:spcAft>
              <a:defRPr/>
            </a:pPr>
            <a:r>
              <a:rPr lang="en-US" sz="1200" dirty="0" smtClean="0">
                <a:solidFill>
                  <a:schemeClr val="tx1"/>
                </a:solidFill>
              </a:rPr>
              <a:t>This plan does not require a PCP or a referral.  There is an attribution model for quality and risk contracts.  </a:t>
            </a:r>
          </a:p>
          <a:p>
            <a:pPr algn="ctr" fontAlgn="base">
              <a:spcBef>
                <a:spcPct val="0"/>
              </a:spcBef>
              <a:spcAft>
                <a:spcPct val="0"/>
              </a:spcAft>
              <a:defRPr/>
            </a:pPr>
            <a:endParaRPr lang="en-US" sz="1400" b="1" dirty="0" smtClean="0">
              <a:solidFill>
                <a:schemeClr val="accent1">
                  <a:lumMod val="50000"/>
                </a:schemeClr>
              </a:solidFill>
            </a:endParaRPr>
          </a:p>
          <a:p>
            <a:pPr algn="ctr" fontAlgn="base">
              <a:spcBef>
                <a:spcPct val="0"/>
              </a:spcBef>
              <a:spcAft>
                <a:spcPct val="0"/>
              </a:spcAft>
              <a:defRPr/>
            </a:pPr>
            <a:r>
              <a:rPr lang="en-US" sz="1400" b="1" dirty="0" smtClean="0">
                <a:solidFill>
                  <a:schemeClr val="accent1">
                    <a:lumMod val="50000"/>
                  </a:schemeClr>
                </a:solidFill>
              </a:rPr>
              <a:t>PPO Attribution Model:</a:t>
            </a:r>
          </a:p>
          <a:p>
            <a:pPr marL="685800" lvl="1" indent="-228600" fontAlgn="base">
              <a:spcBef>
                <a:spcPct val="0"/>
              </a:spcBef>
              <a:spcAft>
                <a:spcPct val="0"/>
              </a:spcAft>
              <a:buFont typeface="+mj-lt"/>
              <a:buAutoNum type="arabicPeriod"/>
              <a:defRPr/>
            </a:pPr>
            <a:r>
              <a:rPr lang="en-US" sz="1200" dirty="0" smtClean="0">
                <a:solidFill>
                  <a:schemeClr val="tx1"/>
                </a:solidFill>
              </a:rPr>
              <a:t>Patient Self-Selection</a:t>
            </a:r>
          </a:p>
          <a:p>
            <a:pPr marL="685800" lvl="1" indent="-228600" fontAlgn="base">
              <a:spcBef>
                <a:spcPct val="0"/>
              </a:spcBef>
              <a:spcAft>
                <a:spcPct val="0"/>
              </a:spcAft>
              <a:buFont typeface="+mj-lt"/>
              <a:buAutoNum type="arabicPeriod"/>
              <a:defRPr/>
            </a:pPr>
            <a:r>
              <a:rPr lang="en-US" sz="1200" dirty="0" smtClean="0">
                <a:solidFill>
                  <a:schemeClr val="tx1"/>
                </a:solidFill>
              </a:rPr>
              <a:t>Medical Claims Alignment</a:t>
            </a:r>
          </a:p>
          <a:p>
            <a:pPr marL="685800" lvl="1" indent="-228600" fontAlgn="base">
              <a:spcBef>
                <a:spcPct val="0"/>
              </a:spcBef>
              <a:spcAft>
                <a:spcPct val="0"/>
              </a:spcAft>
              <a:buFont typeface="+mj-lt"/>
              <a:buAutoNum type="arabicPeriod"/>
              <a:defRPr/>
            </a:pPr>
            <a:r>
              <a:rPr lang="en-US" sz="1200" dirty="0" smtClean="0">
                <a:solidFill>
                  <a:schemeClr val="tx1"/>
                </a:solidFill>
              </a:rPr>
              <a:t>Rx Claims Alignment</a:t>
            </a:r>
          </a:p>
          <a:p>
            <a:pPr marL="685800" lvl="1" indent="-228600" fontAlgn="base">
              <a:spcBef>
                <a:spcPct val="0"/>
              </a:spcBef>
              <a:spcAft>
                <a:spcPct val="0"/>
              </a:spcAft>
              <a:buFont typeface="+mj-lt"/>
              <a:buAutoNum type="arabicPeriod"/>
              <a:defRPr/>
            </a:pPr>
            <a:r>
              <a:rPr lang="en-US" sz="1200" dirty="0" smtClean="0">
                <a:solidFill>
                  <a:schemeClr val="tx1"/>
                </a:solidFill>
              </a:rPr>
              <a:t>Referred Specialist Alignment</a:t>
            </a:r>
          </a:p>
          <a:p>
            <a:pPr marL="685800" lvl="1" indent="-228600" fontAlgn="base">
              <a:spcBef>
                <a:spcPct val="0"/>
              </a:spcBef>
              <a:spcAft>
                <a:spcPct val="0"/>
              </a:spcAft>
              <a:buFont typeface="+mj-lt"/>
              <a:buAutoNum type="arabicPeriod"/>
              <a:defRPr/>
            </a:pPr>
            <a:r>
              <a:rPr lang="en-US" sz="1200" dirty="0" smtClean="0">
                <a:solidFill>
                  <a:schemeClr val="tx1"/>
                </a:solidFill>
              </a:rPr>
              <a:t>PCP Not Required</a:t>
            </a:r>
          </a:p>
          <a:p>
            <a:pPr algn="ctr" fontAlgn="base">
              <a:spcBef>
                <a:spcPct val="0"/>
              </a:spcBef>
              <a:spcAft>
                <a:spcPct val="0"/>
              </a:spcAft>
              <a:defRPr/>
            </a:pPr>
            <a:r>
              <a:rPr lang="en-US" sz="1600" b="1" dirty="0" smtClean="0">
                <a:solidFill>
                  <a:srgbClr val="1F497D"/>
                </a:solidFill>
              </a:rPr>
              <a:t> </a:t>
            </a:r>
          </a:p>
          <a:p>
            <a:pPr algn="ctr" fontAlgn="base">
              <a:spcBef>
                <a:spcPct val="0"/>
              </a:spcBef>
              <a:spcAft>
                <a:spcPct val="0"/>
              </a:spcAft>
              <a:defRPr/>
            </a:pPr>
            <a:r>
              <a:rPr lang="en-US" sz="1600" b="1" dirty="0" smtClean="0">
                <a:solidFill>
                  <a:srgbClr val="1F497D"/>
                </a:solidFill>
              </a:rPr>
              <a:t>Referrals</a:t>
            </a:r>
          </a:p>
          <a:p>
            <a:pPr fontAlgn="base">
              <a:spcBef>
                <a:spcPct val="0"/>
              </a:spcBef>
              <a:spcAft>
                <a:spcPct val="0"/>
              </a:spcAft>
              <a:defRPr/>
            </a:pPr>
            <a:r>
              <a:rPr lang="en-US" sz="1200" dirty="0" smtClean="0">
                <a:solidFill>
                  <a:prstClr val="black"/>
                </a:solidFill>
              </a:rPr>
              <a:t>Referrals are not required for IN NETWORK providers for HMO.  It </a:t>
            </a:r>
            <a:r>
              <a:rPr lang="en-US" sz="1200" dirty="0">
                <a:solidFill>
                  <a:prstClr val="black"/>
                </a:solidFill>
              </a:rPr>
              <a:t>is </a:t>
            </a:r>
            <a:r>
              <a:rPr lang="en-US" sz="1200" dirty="0" smtClean="0">
                <a:solidFill>
                  <a:prstClr val="black"/>
                </a:solidFill>
              </a:rPr>
              <a:t>essential </a:t>
            </a:r>
            <a:r>
              <a:rPr lang="en-US" sz="1200" dirty="0">
                <a:solidFill>
                  <a:prstClr val="black"/>
                </a:solidFill>
              </a:rPr>
              <a:t>that members are directed to </a:t>
            </a:r>
            <a:r>
              <a:rPr lang="en-US" sz="1200" b="1" dirty="0">
                <a:solidFill>
                  <a:prstClr val="black"/>
                </a:solidFill>
              </a:rPr>
              <a:t>i</a:t>
            </a:r>
            <a:r>
              <a:rPr lang="en-US" sz="1200" b="1" dirty="0" smtClean="0">
                <a:solidFill>
                  <a:prstClr val="black"/>
                </a:solidFill>
              </a:rPr>
              <a:t>n-network providers</a:t>
            </a:r>
            <a:r>
              <a:rPr lang="en-US" sz="1200" dirty="0" smtClean="0">
                <a:solidFill>
                  <a:prstClr val="black"/>
                </a:solidFill>
              </a:rPr>
              <a:t>. </a:t>
            </a:r>
            <a:r>
              <a:rPr lang="en-US" sz="1200" dirty="0">
                <a:solidFill>
                  <a:prstClr val="black"/>
                </a:solidFill>
              </a:rPr>
              <a:t>In order to ensure this, refer to our online </a:t>
            </a:r>
            <a:r>
              <a:rPr lang="en-US" sz="1200" dirty="0" smtClean="0">
                <a:solidFill>
                  <a:prstClr val="black"/>
                </a:solidFill>
              </a:rPr>
              <a:t>directory: </a:t>
            </a:r>
            <a:r>
              <a:rPr lang="en-US" sz="1100" dirty="0" smtClean="0">
                <a:hlinkClick r:id="rId5"/>
              </a:rPr>
              <a:t>https</a:t>
            </a:r>
            <a:r>
              <a:rPr lang="en-US" sz="1100" dirty="0">
                <a:hlinkClick r:id="rId5"/>
              </a:rPr>
              <a:t>://providersearch.hsconnectonline.com/Directory/ </a:t>
            </a:r>
            <a:endParaRPr lang="en-US" sz="1100" dirty="0" smtClean="0"/>
          </a:p>
          <a:p>
            <a:pPr fontAlgn="base">
              <a:spcBef>
                <a:spcPct val="0"/>
              </a:spcBef>
              <a:spcAft>
                <a:spcPct val="0"/>
              </a:spcAft>
              <a:defRPr/>
            </a:pPr>
            <a:r>
              <a:rPr lang="en-US" sz="1200" dirty="0" smtClean="0">
                <a:solidFill>
                  <a:prstClr val="black"/>
                </a:solidFill>
              </a:rPr>
              <a:t>or call </a:t>
            </a:r>
            <a:r>
              <a:rPr lang="en-US" sz="1200" b="1" dirty="0" smtClean="0">
                <a:solidFill>
                  <a:schemeClr val="tx1"/>
                </a:solidFill>
              </a:rPr>
              <a:t>1-888-454-0013 </a:t>
            </a:r>
            <a:r>
              <a:rPr lang="en-US" sz="1200" b="1" dirty="0">
                <a:solidFill>
                  <a:schemeClr val="tx1"/>
                </a:solidFill>
              </a:rPr>
              <a:t>(press </a:t>
            </a:r>
            <a:r>
              <a:rPr lang="en-US" sz="1200" b="1" dirty="0" smtClean="0">
                <a:solidFill>
                  <a:schemeClr val="tx1"/>
                </a:solidFill>
              </a:rPr>
              <a:t>7) </a:t>
            </a:r>
            <a:r>
              <a:rPr lang="en-US" sz="1200" dirty="0" smtClean="0">
                <a:solidFill>
                  <a:prstClr val="black"/>
                </a:solidFill>
              </a:rPr>
              <a:t>for </a:t>
            </a:r>
            <a:r>
              <a:rPr lang="en-US" sz="1200" dirty="0">
                <a:solidFill>
                  <a:prstClr val="black"/>
                </a:solidFill>
              </a:rPr>
              <a:t>assistance</a:t>
            </a:r>
            <a:r>
              <a:rPr lang="en-US" sz="1200" dirty="0" smtClean="0">
                <a:solidFill>
                  <a:prstClr val="black"/>
                </a:solidFill>
              </a:rPr>
              <a:t>.</a:t>
            </a:r>
            <a:endParaRPr lang="en-US" sz="1200" dirty="0">
              <a:solidFill>
                <a:prstClr val="black"/>
              </a:solidFill>
            </a:endParaRPr>
          </a:p>
          <a:p>
            <a:pPr fontAlgn="base">
              <a:spcBef>
                <a:spcPct val="0"/>
              </a:spcBef>
              <a:spcAft>
                <a:spcPct val="0"/>
              </a:spcAft>
              <a:defRPr/>
            </a:pPr>
            <a:endParaRPr lang="en-US" sz="1200" dirty="0">
              <a:solidFill>
                <a:prstClr val="black"/>
              </a:solidFill>
            </a:endParaRPr>
          </a:p>
          <a:p>
            <a:pPr algn="ctr" fontAlgn="base">
              <a:spcBef>
                <a:spcPct val="0"/>
              </a:spcBef>
              <a:spcAft>
                <a:spcPct val="0"/>
              </a:spcAft>
              <a:defRPr/>
            </a:pPr>
            <a:r>
              <a:rPr lang="en-US" sz="1600" b="1" dirty="0" smtClean="0">
                <a:solidFill>
                  <a:schemeClr val="tx2"/>
                </a:solidFill>
              </a:rPr>
              <a:t>To Request an OON Referral</a:t>
            </a:r>
          </a:p>
          <a:p>
            <a:pPr marL="171450" indent="-171450" fontAlgn="base">
              <a:spcBef>
                <a:spcPct val="0"/>
              </a:spcBef>
              <a:spcAft>
                <a:spcPct val="0"/>
              </a:spcAft>
              <a:buFont typeface="Arial" panose="020B0604020202020204" pitchFamily="34" charset="0"/>
              <a:buChar char="•"/>
              <a:defRPr/>
            </a:pPr>
            <a:r>
              <a:rPr lang="en-US" sz="1200" dirty="0" smtClean="0">
                <a:solidFill>
                  <a:schemeClr val="tx1"/>
                </a:solidFill>
              </a:rPr>
              <a:t>Enroll in HS Connect by calling your Network Operations Representative</a:t>
            </a:r>
          </a:p>
          <a:p>
            <a:pPr marL="171450" indent="-171450" fontAlgn="base">
              <a:spcBef>
                <a:spcPct val="0"/>
              </a:spcBef>
              <a:spcAft>
                <a:spcPct val="0"/>
              </a:spcAft>
              <a:buFont typeface="Arial" panose="020B0604020202020204" pitchFamily="34" charset="0"/>
              <a:buChar char="•"/>
              <a:defRPr/>
            </a:pPr>
            <a:r>
              <a:rPr lang="en-US" sz="1200" dirty="0">
                <a:solidFill>
                  <a:schemeClr val="tx1"/>
                </a:solidFill>
              </a:rPr>
              <a:t>Or Call </a:t>
            </a:r>
            <a:r>
              <a:rPr lang="en-US" sz="1200" dirty="0" smtClean="0">
                <a:solidFill>
                  <a:schemeClr val="tx1"/>
                </a:solidFill>
              </a:rPr>
              <a:t>1-888-454-0013 (press 7)</a:t>
            </a:r>
            <a:r>
              <a:rPr lang="en-US" sz="1100" dirty="0" smtClean="0">
                <a:solidFill>
                  <a:schemeClr val="tx1"/>
                </a:solidFill>
              </a:rPr>
              <a:t/>
            </a:r>
            <a:br>
              <a:rPr lang="en-US" sz="1100" dirty="0" smtClean="0">
                <a:solidFill>
                  <a:schemeClr val="tx1"/>
                </a:solidFill>
              </a:rPr>
            </a:br>
            <a:endParaRPr lang="en-US" sz="1100" dirty="0" smtClean="0">
              <a:solidFill>
                <a:schemeClr val="tx1"/>
              </a:solidFill>
            </a:endParaRPr>
          </a:p>
          <a:p>
            <a:pPr marL="0" lvl="1" fontAlgn="base">
              <a:spcBef>
                <a:spcPct val="0"/>
              </a:spcBef>
              <a:spcAft>
                <a:spcPct val="0"/>
              </a:spcAft>
              <a:defRPr/>
            </a:pPr>
            <a:endParaRPr lang="en-US" sz="1100" dirty="0">
              <a:solidFill>
                <a:schemeClr val="tx1"/>
              </a:solidFill>
            </a:endParaRPr>
          </a:p>
          <a:p>
            <a:pPr lvl="1" fontAlgn="base">
              <a:spcBef>
                <a:spcPct val="0"/>
              </a:spcBef>
              <a:spcAft>
                <a:spcPct val="0"/>
              </a:spcAft>
              <a:defRPr/>
            </a:pPr>
            <a:endParaRPr lang="en-US" sz="1100" dirty="0">
              <a:solidFill>
                <a:schemeClr val="tx1"/>
              </a:solidFill>
            </a:endParaRPr>
          </a:p>
          <a:p>
            <a:pPr fontAlgn="base">
              <a:spcBef>
                <a:spcPct val="0"/>
              </a:spcBef>
              <a:spcAft>
                <a:spcPct val="0"/>
              </a:spcAft>
              <a:defRPr/>
            </a:pPr>
            <a:endParaRPr lang="en-US" sz="1200" dirty="0">
              <a:solidFill>
                <a:prstClr val="black"/>
              </a:solidFill>
              <a:cs typeface="Tahoma" pitchFamily="34" charset="0"/>
            </a:endParaRPr>
          </a:p>
        </p:txBody>
      </p:sp>
      <p:sp>
        <p:nvSpPr>
          <p:cNvPr id="3" name="Footer Placeholder 2"/>
          <p:cNvSpPr>
            <a:spLocks noGrp="1"/>
          </p:cNvSpPr>
          <p:nvPr>
            <p:ph type="ftr" sz="quarter" idx="11"/>
          </p:nvPr>
        </p:nvSpPr>
        <p:spPr/>
        <p:txBody>
          <a:bodyPr/>
          <a:lstStyle/>
          <a:p>
            <a:r>
              <a:rPr lang="en-US" altLang="en-US" smtClean="0"/>
              <a:t>Confidential, unpublished property of Cigna. Do not duplicate or distribute. Use and distribution limited solely to authorized personnel. © 2019 Cigna</a:t>
            </a:r>
            <a:endParaRPr lang="en-US" altLang="en-US" dirty="0"/>
          </a:p>
        </p:txBody>
      </p:sp>
    </p:spTree>
    <p:extLst>
      <p:ext uri="{BB962C8B-B14F-4D97-AF65-F5344CB8AC3E}">
        <p14:creationId xmlns:p14="http://schemas.microsoft.com/office/powerpoint/2010/main" val="3007362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Box 65"/>
          <p:cNvSpPr txBox="1"/>
          <p:nvPr/>
        </p:nvSpPr>
        <p:spPr>
          <a:xfrm>
            <a:off x="152399" y="990599"/>
            <a:ext cx="3638551" cy="3059973"/>
          </a:xfrm>
          <a:prstGeom prst="rect">
            <a:avLst/>
          </a:prstGeom>
          <a:ln w="57150">
            <a:solidFill>
              <a:schemeClr val="tx2"/>
            </a:solidFill>
          </a:ln>
          <a:effectLst/>
        </p:spPr>
        <p:style>
          <a:lnRef idx="2">
            <a:schemeClr val="dk1"/>
          </a:lnRef>
          <a:fillRef idx="1">
            <a:schemeClr val="lt1"/>
          </a:fillRef>
          <a:effectRef idx="0">
            <a:schemeClr val="dk1"/>
          </a:effectRef>
          <a:fontRef idx="minor">
            <a:schemeClr val="dk1"/>
          </a:fontRef>
        </p:style>
        <p:txBody>
          <a:bodyPr/>
          <a:lstStyle/>
          <a:p>
            <a:pPr algn="ctr" fontAlgn="base">
              <a:spcBef>
                <a:spcPct val="0"/>
              </a:spcBef>
              <a:spcAft>
                <a:spcPct val="0"/>
              </a:spcAft>
              <a:defRPr/>
            </a:pPr>
            <a:r>
              <a:rPr lang="en-US" sz="1600" b="1" dirty="0">
                <a:solidFill>
                  <a:srgbClr val="1F497D"/>
                </a:solidFill>
              </a:rPr>
              <a:t> </a:t>
            </a:r>
            <a:r>
              <a:rPr lang="en-US" sz="1600" b="1" u="sng" dirty="0" smtClean="0">
                <a:solidFill>
                  <a:srgbClr val="1F497D"/>
                </a:solidFill>
              </a:rPr>
              <a:t>Arcadia 360 Exam</a:t>
            </a:r>
            <a:endParaRPr lang="en-US" sz="1100" dirty="0"/>
          </a:p>
          <a:p>
            <a:r>
              <a:rPr lang="en-US" sz="1100" dirty="0"/>
              <a:t>The Arcadia 360 exam provides a full-circle picture of a patient's current health and risk factors. The goal is to improve the health of your Medicare Advantage patients by identifying and managing health conditions. The 360 comprehensive exam must be completed during a single face-to-face encounter and by an acceptable health care professional (MD, DO, PA, NP). The form is designed to provide a high quality health care experience while addressing preventive opportunities and chronic condition management needs of the patient. The PCP should complete the 360 exam for all paneled Cigna-HealthSpring patients once per calendar year</a:t>
            </a:r>
            <a:r>
              <a:rPr lang="en-US" sz="1100" dirty="0" smtClean="0"/>
              <a:t>.</a:t>
            </a:r>
          </a:p>
          <a:p>
            <a:endParaRPr lang="en-US" sz="500" b="1" dirty="0" smtClean="0">
              <a:solidFill>
                <a:prstClr val="black"/>
              </a:solidFill>
              <a:cs typeface="Tahoma" pitchFamily="34" charset="0"/>
            </a:endParaRPr>
          </a:p>
          <a:p>
            <a:pPr algn="ctr" fontAlgn="base">
              <a:spcAft>
                <a:spcPct val="0"/>
              </a:spcAft>
              <a:defRPr/>
            </a:pPr>
            <a:r>
              <a:rPr lang="en-US" sz="1200" b="1" dirty="0" smtClean="0">
                <a:solidFill>
                  <a:prstClr val="black"/>
                </a:solidFill>
                <a:cs typeface="Tahoma" pitchFamily="34" charset="0"/>
              </a:rPr>
              <a:t>Website: </a:t>
            </a:r>
            <a:r>
              <a:rPr lang="en-US" sz="1200" b="1" dirty="0" smtClean="0">
                <a:solidFill>
                  <a:prstClr val="black"/>
                </a:solidFill>
                <a:cs typeface="Tahoma" pitchFamily="34" charset="0"/>
                <a:hlinkClick r:id="rId3"/>
              </a:rPr>
              <a:t>www.careallies.com</a:t>
            </a:r>
            <a:endParaRPr lang="en-US" sz="1200" b="1" dirty="0" smtClean="0">
              <a:solidFill>
                <a:prstClr val="black"/>
              </a:solidFill>
              <a:cs typeface="Tahoma" pitchFamily="34" charset="0"/>
            </a:endParaRPr>
          </a:p>
          <a:p>
            <a:pPr algn="ctr" fontAlgn="base">
              <a:spcAft>
                <a:spcPct val="0"/>
              </a:spcAft>
              <a:defRPr/>
            </a:pPr>
            <a:r>
              <a:rPr lang="en-US" sz="1200" b="1" dirty="0" smtClean="0">
                <a:solidFill>
                  <a:prstClr val="black"/>
                </a:solidFill>
                <a:cs typeface="Tahoma" pitchFamily="34" charset="0"/>
              </a:rPr>
              <a:t>Email</a:t>
            </a:r>
            <a:r>
              <a:rPr lang="en-US" sz="1200" b="1" dirty="0">
                <a:solidFill>
                  <a:prstClr val="black"/>
                </a:solidFill>
                <a:cs typeface="Tahoma" pitchFamily="34" charset="0"/>
              </a:rPr>
              <a:t>: </a:t>
            </a:r>
            <a:r>
              <a:rPr lang="en-US" sz="1200" b="1" dirty="0">
                <a:solidFill>
                  <a:prstClr val="black"/>
                </a:solidFill>
                <a:cs typeface="Tahoma" pitchFamily="34" charset="0"/>
                <a:hlinkClick r:id="rId4"/>
              </a:rPr>
              <a:t>analyticssupport@arcadia.io</a:t>
            </a:r>
            <a:endParaRPr lang="en-US" sz="1200" b="1" dirty="0">
              <a:solidFill>
                <a:prstClr val="black"/>
              </a:solidFill>
              <a:cs typeface="Tahoma" pitchFamily="34" charset="0"/>
            </a:endParaRPr>
          </a:p>
          <a:p>
            <a:pPr algn="ctr" fontAlgn="base">
              <a:spcBef>
                <a:spcPct val="0"/>
              </a:spcBef>
              <a:spcAft>
                <a:spcPct val="0"/>
              </a:spcAft>
              <a:defRPr/>
            </a:pPr>
            <a:r>
              <a:rPr lang="en-US" sz="1200" b="1" dirty="0">
                <a:solidFill>
                  <a:prstClr val="black"/>
                </a:solidFill>
                <a:cs typeface="Tahoma" pitchFamily="34" charset="0"/>
              </a:rPr>
              <a:t>Tel: 888-853-8095</a:t>
            </a:r>
          </a:p>
          <a:p>
            <a:pPr algn="just" fontAlgn="base">
              <a:spcBef>
                <a:spcPct val="0"/>
              </a:spcBef>
              <a:spcAft>
                <a:spcPct val="0"/>
              </a:spcAft>
              <a:defRPr/>
            </a:pPr>
            <a:endParaRPr lang="en-US" sz="1200" dirty="0">
              <a:solidFill>
                <a:prstClr val="black"/>
              </a:solidFill>
              <a:cs typeface="Tahoma" pitchFamily="34" charset="0"/>
            </a:endParaRPr>
          </a:p>
        </p:txBody>
      </p:sp>
      <p:sp>
        <p:nvSpPr>
          <p:cNvPr id="2" name="Slide Number Placeholder 1"/>
          <p:cNvSpPr>
            <a:spLocks noGrp="1"/>
          </p:cNvSpPr>
          <p:nvPr>
            <p:ph type="sldNum" sz="quarter" idx="10"/>
          </p:nvPr>
        </p:nvSpPr>
        <p:spPr/>
        <p:txBody>
          <a:bodyPr/>
          <a:lstStyle/>
          <a:p>
            <a:pPr>
              <a:defRPr/>
            </a:pPr>
            <a:fld id="{13B1FD49-1707-4452-A83D-E020DB76BFFB}" type="slidenum">
              <a:rPr lang="en-US" smtClean="0"/>
              <a:pPr>
                <a:defRPr/>
              </a:pPr>
              <a:t>4</a:t>
            </a:fld>
            <a:endParaRPr lang="en-US" dirty="0"/>
          </a:p>
        </p:txBody>
      </p:sp>
      <p:sp>
        <p:nvSpPr>
          <p:cNvPr id="64" name="TextBox 63"/>
          <p:cNvSpPr txBox="1"/>
          <p:nvPr/>
        </p:nvSpPr>
        <p:spPr>
          <a:xfrm>
            <a:off x="3886200" y="990603"/>
            <a:ext cx="2724151" cy="3059969"/>
          </a:xfrm>
          <a:prstGeom prst="rect">
            <a:avLst/>
          </a:prstGeom>
          <a:ln w="57150">
            <a:solidFill>
              <a:schemeClr val="tx2"/>
            </a:solidFill>
          </a:ln>
          <a:effectLst/>
        </p:spPr>
        <p:style>
          <a:lnRef idx="2">
            <a:schemeClr val="accent4"/>
          </a:lnRef>
          <a:fillRef idx="1">
            <a:schemeClr val="lt1"/>
          </a:fillRef>
          <a:effectRef idx="0">
            <a:schemeClr val="accent4"/>
          </a:effectRef>
          <a:fontRef idx="minor">
            <a:schemeClr val="dk1"/>
          </a:fontRef>
        </p:style>
        <p:txBody>
          <a:bodyPr/>
          <a:lstStyle/>
          <a:p>
            <a:pPr algn="ctr" fontAlgn="base">
              <a:spcBef>
                <a:spcPct val="0"/>
              </a:spcBef>
              <a:spcAft>
                <a:spcPct val="0"/>
              </a:spcAft>
              <a:defRPr/>
            </a:pPr>
            <a:r>
              <a:rPr lang="en-US" sz="1600" b="1" dirty="0" smtClean="0">
                <a:solidFill>
                  <a:srgbClr val="1F497D"/>
                </a:solidFill>
              </a:rPr>
              <a:t>Health Management Reports (HMR)</a:t>
            </a:r>
          </a:p>
          <a:p>
            <a:pPr algn="ctr" fontAlgn="base">
              <a:spcBef>
                <a:spcPct val="0"/>
              </a:spcBef>
              <a:spcAft>
                <a:spcPct val="0"/>
              </a:spcAft>
              <a:defRPr/>
            </a:pPr>
            <a:endParaRPr lang="en-US" sz="1100" b="1" dirty="0">
              <a:solidFill>
                <a:srgbClr val="1F497D"/>
              </a:solidFill>
              <a:cs typeface="Tahoma" pitchFamily="34" charset="0"/>
            </a:endParaRPr>
          </a:p>
          <a:p>
            <a:pPr fontAlgn="base" hangingPunct="0"/>
            <a:r>
              <a:rPr lang="en-US" sz="1100" dirty="0" smtClean="0"/>
              <a:t>A HMR is </a:t>
            </a:r>
            <a:r>
              <a:rPr lang="en-US" sz="1100" dirty="0"/>
              <a:t>a document containing all active and/or historical medical conditions pertaining to a member of </a:t>
            </a:r>
            <a:r>
              <a:rPr lang="en-US" sz="1100" dirty="0">
                <a:solidFill>
                  <a:schemeClr val="tx1"/>
                </a:solidFill>
              </a:rPr>
              <a:t>Cigna </a:t>
            </a:r>
            <a:r>
              <a:rPr lang="en-US" sz="1100" dirty="0" smtClean="0">
                <a:solidFill>
                  <a:schemeClr val="tx1"/>
                </a:solidFill>
              </a:rPr>
              <a:t>Medicare</a:t>
            </a:r>
            <a:r>
              <a:rPr lang="en-US" sz="1100" dirty="0" smtClean="0"/>
              <a:t>. HMR </a:t>
            </a:r>
            <a:r>
              <a:rPr lang="en-US" sz="1100" dirty="0"/>
              <a:t>processing is an integral part of the CMS Medicare Risk Adjustment process which enables </a:t>
            </a:r>
            <a:r>
              <a:rPr lang="en-US" sz="1100" dirty="0">
                <a:solidFill>
                  <a:schemeClr val="tx1"/>
                </a:solidFill>
              </a:rPr>
              <a:t>Cigna Medicare </a:t>
            </a:r>
            <a:r>
              <a:rPr lang="en-US" sz="1100" dirty="0" smtClean="0"/>
              <a:t>to </a:t>
            </a:r>
            <a:r>
              <a:rPr lang="en-US" sz="1100" dirty="0"/>
              <a:t>be accurately compensated for the medical care of each Medicare member based on demographics and health </a:t>
            </a:r>
            <a:r>
              <a:rPr lang="en-US" sz="1100" dirty="0" smtClean="0"/>
              <a:t>status.</a:t>
            </a:r>
            <a:endParaRPr lang="en-US" sz="1100" dirty="0"/>
          </a:p>
          <a:p>
            <a:pPr algn="ctr" fontAlgn="base">
              <a:spcBef>
                <a:spcPct val="0"/>
              </a:spcBef>
              <a:spcAft>
                <a:spcPct val="0"/>
              </a:spcAft>
              <a:defRPr/>
            </a:pPr>
            <a:endParaRPr lang="en-US" sz="800" b="1" dirty="0" smtClean="0">
              <a:solidFill>
                <a:srgbClr val="1F497D"/>
              </a:solidFill>
              <a:cs typeface="Tahoma" pitchFamily="34" charset="0"/>
            </a:endParaRPr>
          </a:p>
          <a:p>
            <a:pPr algn="ctr" fontAlgn="base">
              <a:spcBef>
                <a:spcPct val="0"/>
              </a:spcBef>
              <a:spcAft>
                <a:spcPct val="0"/>
              </a:spcAft>
              <a:defRPr/>
            </a:pPr>
            <a:r>
              <a:rPr lang="en-US" sz="1200" b="1" dirty="0" smtClean="0">
                <a:solidFill>
                  <a:prstClr val="black"/>
                </a:solidFill>
              </a:rPr>
              <a:t>Contact your network operations representative to obtain.</a:t>
            </a:r>
          </a:p>
          <a:p>
            <a:pPr algn="ctr" fontAlgn="base">
              <a:spcBef>
                <a:spcPct val="0"/>
              </a:spcBef>
              <a:spcAft>
                <a:spcPct val="0"/>
              </a:spcAft>
              <a:defRPr/>
            </a:pPr>
            <a:r>
              <a:rPr lang="en-US" sz="1200" b="1" dirty="0">
                <a:solidFill>
                  <a:prstClr val="black"/>
                </a:solidFill>
              </a:rPr>
              <a:t>Fax To: 855-602-2907</a:t>
            </a:r>
          </a:p>
          <a:p>
            <a:pPr algn="ctr" fontAlgn="base">
              <a:spcBef>
                <a:spcPct val="0"/>
              </a:spcBef>
              <a:spcAft>
                <a:spcPct val="0"/>
              </a:spcAft>
              <a:defRPr/>
            </a:pPr>
            <a:endParaRPr lang="en-US" sz="1200" b="1" dirty="0">
              <a:solidFill>
                <a:schemeClr val="tx1"/>
              </a:solidFill>
            </a:endParaRPr>
          </a:p>
        </p:txBody>
      </p:sp>
      <p:cxnSp>
        <p:nvCxnSpPr>
          <p:cNvPr id="14" name="Straight Connector 13"/>
          <p:cNvCxnSpPr/>
          <p:nvPr/>
        </p:nvCxnSpPr>
        <p:spPr>
          <a:xfrm>
            <a:off x="114299" y="762000"/>
            <a:ext cx="8877301"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030788" y="4114800"/>
            <a:ext cx="4031324" cy="2514600"/>
          </a:xfrm>
          <a:prstGeom prst="rect">
            <a:avLst/>
          </a:prstGeom>
          <a:solidFill>
            <a:schemeClr val="bg1"/>
          </a:solidFill>
          <a:ln w="57150">
            <a:solidFill>
              <a:schemeClr val="tx2"/>
            </a:solidFill>
          </a:ln>
          <a:effectLst/>
        </p:spPr>
        <p:style>
          <a:lnRef idx="2">
            <a:schemeClr val="dk1"/>
          </a:lnRef>
          <a:fillRef idx="1">
            <a:schemeClr val="lt1"/>
          </a:fillRef>
          <a:effectRef idx="0">
            <a:schemeClr val="dk1"/>
          </a:effectRef>
          <a:fontRef idx="minor">
            <a:schemeClr val="dk1"/>
          </a:fontRef>
        </p:style>
        <p:txBody>
          <a:bodyPr/>
          <a:lstStyle/>
          <a:p>
            <a:pPr algn="ctr" fontAlgn="base">
              <a:spcBef>
                <a:spcPct val="0"/>
              </a:spcBef>
              <a:spcAft>
                <a:spcPct val="0"/>
              </a:spcAft>
              <a:defRPr/>
            </a:pPr>
            <a:r>
              <a:rPr lang="en-US" sz="1600" b="1" dirty="0" smtClean="0">
                <a:solidFill>
                  <a:srgbClr val="1F497D"/>
                </a:solidFill>
              </a:rPr>
              <a:t>Health Services Key Contacts</a:t>
            </a:r>
            <a:endParaRPr lang="en-US" sz="1600" b="1" dirty="0">
              <a:solidFill>
                <a:srgbClr val="1F497D"/>
              </a:solidFill>
            </a:endParaRPr>
          </a:p>
          <a:p>
            <a:pPr fontAlgn="base">
              <a:spcBef>
                <a:spcPct val="0"/>
              </a:spcBef>
              <a:spcAft>
                <a:spcPct val="0"/>
              </a:spcAft>
              <a:defRPr/>
            </a:pPr>
            <a:endParaRPr lang="en-US" sz="900" b="1" dirty="0" smtClean="0">
              <a:solidFill>
                <a:prstClr val="black"/>
              </a:solidFill>
              <a:cs typeface="Tahoma" pitchFamily="34" charset="0"/>
            </a:endParaRPr>
          </a:p>
          <a:p>
            <a:pPr fontAlgn="base">
              <a:spcBef>
                <a:spcPct val="0"/>
              </a:spcBef>
              <a:spcAft>
                <a:spcPct val="0"/>
              </a:spcAft>
              <a:defRPr/>
            </a:pPr>
            <a:r>
              <a:rPr lang="en-US" sz="1200" b="1" dirty="0" smtClean="0">
                <a:solidFill>
                  <a:prstClr val="black"/>
                </a:solidFill>
                <a:cs typeface="Tahoma" pitchFamily="34" charset="0"/>
              </a:rPr>
              <a:t>Case Management: </a:t>
            </a:r>
            <a:r>
              <a:rPr lang="en-US" sz="1200" dirty="0" smtClean="0">
                <a:solidFill>
                  <a:prstClr val="black"/>
                </a:solidFill>
                <a:cs typeface="Tahoma" pitchFamily="34" charset="0"/>
              </a:rPr>
              <a:t>1-877-562-4395 (press 4)</a:t>
            </a:r>
          </a:p>
          <a:p>
            <a:pPr fontAlgn="base">
              <a:spcBef>
                <a:spcPct val="0"/>
              </a:spcBef>
              <a:spcAft>
                <a:spcPct val="0"/>
              </a:spcAft>
              <a:defRPr/>
            </a:pPr>
            <a:endParaRPr lang="en-US" sz="900" b="1" dirty="0" smtClean="0">
              <a:solidFill>
                <a:prstClr val="black"/>
              </a:solidFill>
              <a:cs typeface="Tahoma" pitchFamily="34" charset="0"/>
            </a:endParaRPr>
          </a:p>
          <a:p>
            <a:pPr fontAlgn="base">
              <a:spcBef>
                <a:spcPct val="0"/>
              </a:spcBef>
              <a:spcAft>
                <a:spcPct val="0"/>
              </a:spcAft>
              <a:defRPr/>
            </a:pPr>
            <a:r>
              <a:rPr lang="en-US" sz="1200" b="1" dirty="0" smtClean="0">
                <a:solidFill>
                  <a:prstClr val="black"/>
                </a:solidFill>
                <a:cs typeface="Tahoma" pitchFamily="34" charset="0"/>
              </a:rPr>
              <a:t>Behavioral Health: </a:t>
            </a:r>
            <a:r>
              <a:rPr lang="en-US" sz="1200" dirty="0">
                <a:solidFill>
                  <a:schemeClr val="tx1"/>
                </a:solidFill>
              </a:rPr>
              <a:t>1-877-562-4395 (press </a:t>
            </a:r>
            <a:r>
              <a:rPr lang="en-US" sz="1200" dirty="0" smtClean="0">
                <a:solidFill>
                  <a:schemeClr val="tx1"/>
                </a:solidFill>
              </a:rPr>
              <a:t>3)</a:t>
            </a:r>
            <a:endParaRPr lang="en-US" sz="1200" dirty="0">
              <a:solidFill>
                <a:schemeClr val="tx1"/>
              </a:solidFill>
            </a:endParaRPr>
          </a:p>
          <a:p>
            <a:pPr fontAlgn="base">
              <a:spcBef>
                <a:spcPct val="0"/>
              </a:spcBef>
              <a:spcAft>
                <a:spcPct val="0"/>
              </a:spcAft>
              <a:defRPr/>
            </a:pPr>
            <a:endParaRPr lang="en-US" sz="900" b="1" dirty="0">
              <a:solidFill>
                <a:prstClr val="black"/>
              </a:solidFill>
              <a:cs typeface="Tahoma" pitchFamily="34" charset="0"/>
            </a:endParaRPr>
          </a:p>
          <a:p>
            <a:pPr fontAlgn="base">
              <a:spcBef>
                <a:spcPct val="0"/>
              </a:spcBef>
              <a:spcAft>
                <a:spcPct val="0"/>
              </a:spcAft>
              <a:defRPr/>
            </a:pPr>
            <a:r>
              <a:rPr lang="en-US" sz="1200" b="1" dirty="0" smtClean="0">
                <a:solidFill>
                  <a:prstClr val="black"/>
                </a:solidFill>
                <a:cs typeface="Tahoma" pitchFamily="34" charset="0"/>
              </a:rPr>
              <a:t>Substance Use Disorder Coaching Program: </a:t>
            </a:r>
            <a:r>
              <a:rPr lang="en-US" sz="1200" dirty="0" smtClean="0">
                <a:solidFill>
                  <a:prstClr val="black"/>
                </a:solidFill>
                <a:cs typeface="Tahoma" pitchFamily="34" charset="0"/>
              </a:rPr>
              <a:t>1-866-780-8546</a:t>
            </a:r>
            <a:endParaRPr lang="en-US" sz="1200" b="1" dirty="0" smtClean="0">
              <a:solidFill>
                <a:prstClr val="black"/>
              </a:solidFill>
              <a:cs typeface="Tahoma" pitchFamily="34" charset="0"/>
            </a:endParaRPr>
          </a:p>
          <a:p>
            <a:pPr fontAlgn="base">
              <a:spcBef>
                <a:spcPct val="0"/>
              </a:spcBef>
              <a:spcAft>
                <a:spcPct val="0"/>
              </a:spcAft>
              <a:defRPr/>
            </a:pPr>
            <a:endParaRPr lang="en-US" sz="900" dirty="0">
              <a:solidFill>
                <a:prstClr val="black"/>
              </a:solidFill>
              <a:cs typeface="Tahoma" pitchFamily="34" charset="0"/>
            </a:endParaRPr>
          </a:p>
          <a:p>
            <a:pPr fontAlgn="base">
              <a:spcBef>
                <a:spcPct val="0"/>
              </a:spcBef>
              <a:spcAft>
                <a:spcPct val="0"/>
              </a:spcAft>
              <a:defRPr/>
            </a:pPr>
            <a:r>
              <a:rPr lang="en-US" sz="1200" b="1" dirty="0" smtClean="0">
                <a:solidFill>
                  <a:prstClr val="black"/>
                </a:solidFill>
                <a:cs typeface="Tahoma" pitchFamily="34" charset="0"/>
              </a:rPr>
              <a:t>Transportation via Access2Care: </a:t>
            </a:r>
            <a:r>
              <a:rPr lang="en-US" sz="1200" dirty="0">
                <a:solidFill>
                  <a:prstClr val="black"/>
                </a:solidFill>
                <a:cs typeface="Tahoma" pitchFamily="34" charset="0"/>
              </a:rPr>
              <a:t>1-888-223-7578</a:t>
            </a:r>
            <a:endParaRPr lang="en-US" sz="1200" b="1" dirty="0">
              <a:solidFill>
                <a:prstClr val="black"/>
              </a:solidFill>
              <a:cs typeface="Tahoma" pitchFamily="34" charset="0"/>
            </a:endParaRPr>
          </a:p>
          <a:p>
            <a:pPr fontAlgn="base">
              <a:spcBef>
                <a:spcPct val="0"/>
              </a:spcBef>
              <a:spcAft>
                <a:spcPct val="0"/>
              </a:spcAft>
              <a:defRPr/>
            </a:pPr>
            <a:endParaRPr lang="en-US" sz="900" dirty="0">
              <a:solidFill>
                <a:prstClr val="black"/>
              </a:solidFill>
              <a:cs typeface="Tahoma" pitchFamily="34" charset="0"/>
            </a:endParaRPr>
          </a:p>
          <a:p>
            <a:pPr fontAlgn="base">
              <a:spcBef>
                <a:spcPct val="0"/>
              </a:spcBef>
              <a:spcAft>
                <a:spcPct val="0"/>
              </a:spcAft>
              <a:defRPr/>
            </a:pPr>
            <a:r>
              <a:rPr lang="en-US" sz="1200" b="1" dirty="0" smtClean="0">
                <a:solidFill>
                  <a:prstClr val="black"/>
                </a:solidFill>
                <a:cs typeface="Tahoma" pitchFamily="34" charset="0"/>
              </a:rPr>
              <a:t>Fitness via Silver &amp; Fit: </a:t>
            </a:r>
            <a:r>
              <a:rPr lang="en-US" sz="1200" dirty="0" smtClean="0">
                <a:solidFill>
                  <a:prstClr val="black"/>
                </a:solidFill>
                <a:cs typeface="Tahoma" pitchFamily="34" charset="0"/>
              </a:rPr>
              <a:t>1-888-886-1992</a:t>
            </a:r>
          </a:p>
          <a:p>
            <a:pPr fontAlgn="base">
              <a:spcBef>
                <a:spcPct val="0"/>
              </a:spcBef>
              <a:spcAft>
                <a:spcPct val="0"/>
              </a:spcAft>
              <a:defRPr/>
            </a:pPr>
            <a:r>
              <a:rPr lang="en-US" sz="900" dirty="0" smtClean="0">
                <a:solidFill>
                  <a:prstClr val="black"/>
                </a:solidFill>
                <a:cs typeface="Tahoma" pitchFamily="34" charset="0"/>
              </a:rPr>
              <a:t> </a:t>
            </a:r>
          </a:p>
          <a:p>
            <a:pPr fontAlgn="base">
              <a:spcBef>
                <a:spcPct val="0"/>
              </a:spcBef>
              <a:spcAft>
                <a:spcPct val="0"/>
              </a:spcAft>
              <a:defRPr/>
            </a:pPr>
            <a:r>
              <a:rPr lang="en-US" sz="1200" b="1" dirty="0" smtClean="0">
                <a:solidFill>
                  <a:prstClr val="black"/>
                </a:solidFill>
                <a:cs typeface="Tahoma" pitchFamily="34" charset="0"/>
              </a:rPr>
              <a:t>Post Discharge Meal Benefit: </a:t>
            </a:r>
            <a:r>
              <a:rPr lang="en-US" sz="1200" dirty="0" smtClean="0">
                <a:solidFill>
                  <a:prstClr val="black"/>
                </a:solidFill>
                <a:cs typeface="Tahoma" pitchFamily="34" charset="0"/>
              </a:rPr>
              <a:t>1-844-830-1602</a:t>
            </a:r>
          </a:p>
          <a:p>
            <a:pPr fontAlgn="base">
              <a:spcBef>
                <a:spcPct val="0"/>
              </a:spcBef>
              <a:spcAft>
                <a:spcPct val="0"/>
              </a:spcAft>
              <a:defRPr/>
            </a:pPr>
            <a:endParaRPr lang="en-US" sz="1200" dirty="0">
              <a:solidFill>
                <a:prstClr val="black"/>
              </a:solidFill>
              <a:cs typeface="Tahoma" pitchFamily="34" charset="0"/>
            </a:endParaRPr>
          </a:p>
        </p:txBody>
      </p:sp>
      <p:sp>
        <p:nvSpPr>
          <p:cNvPr id="31" name="TextBox 30"/>
          <p:cNvSpPr txBox="1"/>
          <p:nvPr/>
        </p:nvSpPr>
        <p:spPr>
          <a:xfrm>
            <a:off x="152400" y="4114800"/>
            <a:ext cx="4796500" cy="2514600"/>
          </a:xfrm>
          <a:prstGeom prst="rect">
            <a:avLst/>
          </a:prstGeom>
          <a:ln w="57150">
            <a:solidFill>
              <a:schemeClr val="tx2"/>
            </a:solidFill>
          </a:ln>
          <a:effectLst/>
        </p:spPr>
        <p:style>
          <a:lnRef idx="2">
            <a:schemeClr val="dk1"/>
          </a:lnRef>
          <a:fillRef idx="1">
            <a:schemeClr val="lt1"/>
          </a:fillRef>
          <a:effectRef idx="0">
            <a:schemeClr val="dk1"/>
          </a:effectRef>
          <a:fontRef idx="minor">
            <a:schemeClr val="dk1"/>
          </a:fontRef>
        </p:style>
        <p:txBody>
          <a:bodyPr/>
          <a:lstStyle/>
          <a:p>
            <a:pPr algn="ctr" fontAlgn="base">
              <a:spcBef>
                <a:spcPct val="0"/>
              </a:spcBef>
              <a:spcAft>
                <a:spcPct val="0"/>
              </a:spcAft>
              <a:defRPr/>
            </a:pPr>
            <a:r>
              <a:rPr lang="en-US" sz="1600" b="1" dirty="0" smtClean="0">
                <a:solidFill>
                  <a:srgbClr val="1F497D"/>
                </a:solidFill>
              </a:rPr>
              <a:t>Cigna Medicare Health </a:t>
            </a:r>
            <a:r>
              <a:rPr lang="en-US" sz="1600" b="1" dirty="0">
                <a:solidFill>
                  <a:srgbClr val="1F497D"/>
                </a:solidFill>
              </a:rPr>
              <a:t>Services </a:t>
            </a:r>
            <a:r>
              <a:rPr lang="en-US" sz="1600" b="1" dirty="0" smtClean="0">
                <a:solidFill>
                  <a:srgbClr val="1F497D"/>
                </a:solidFill>
              </a:rPr>
              <a:t>Team</a:t>
            </a:r>
            <a:endParaRPr lang="en-US" sz="900" dirty="0" smtClean="0"/>
          </a:p>
          <a:p>
            <a:r>
              <a:rPr lang="en-US" sz="1200" dirty="0">
                <a:solidFill>
                  <a:schemeClr val="tx1"/>
                </a:solidFill>
              </a:rPr>
              <a:t>Cigna Medicare</a:t>
            </a:r>
            <a:r>
              <a:rPr lang="en-US" sz="1200" dirty="0" smtClean="0"/>
              <a:t> </a:t>
            </a:r>
            <a:r>
              <a:rPr lang="en-US" sz="1200" dirty="0"/>
              <a:t>Health Services Department coordinates health care services to ensure </a:t>
            </a:r>
            <a:r>
              <a:rPr lang="en-US" sz="1200" dirty="0" smtClean="0"/>
              <a:t>appropriate </a:t>
            </a:r>
            <a:r>
              <a:rPr lang="en-US" sz="1200" dirty="0"/>
              <a:t>utilization of </a:t>
            </a:r>
            <a:r>
              <a:rPr lang="en-US" sz="1200" dirty="0" smtClean="0"/>
              <a:t>resources</a:t>
            </a:r>
            <a:r>
              <a:rPr lang="en-US" sz="1200" dirty="0"/>
              <a:t>. </a:t>
            </a:r>
            <a:r>
              <a:rPr lang="en-US" sz="1200" dirty="0" smtClean="0"/>
              <a:t>This </a:t>
            </a:r>
            <a:r>
              <a:rPr lang="en-US" sz="1200" dirty="0"/>
              <a:t>coordination assures promotion of the delivery of services in a quality-oriented, timely, clinically appropriate, and cost-effective manner for the customers</a:t>
            </a:r>
            <a:r>
              <a:rPr lang="en-US" sz="1200" dirty="0" smtClean="0"/>
              <a:t>.</a:t>
            </a:r>
          </a:p>
          <a:p>
            <a:endParaRPr lang="en-US" sz="1100" dirty="0"/>
          </a:p>
          <a:p>
            <a:pPr fontAlgn="base">
              <a:spcBef>
                <a:spcPct val="0"/>
              </a:spcBef>
              <a:spcAft>
                <a:spcPct val="0"/>
              </a:spcAft>
              <a:defRPr/>
            </a:pPr>
            <a:r>
              <a:rPr lang="en-US" sz="1200" b="1" dirty="0">
                <a:solidFill>
                  <a:schemeClr val="tx1"/>
                </a:solidFill>
                <a:cs typeface="Tahoma" pitchFamily="34" charset="0"/>
              </a:rPr>
              <a:t>Utilization Management Nurse </a:t>
            </a:r>
            <a:r>
              <a:rPr lang="en-US" sz="1200" dirty="0">
                <a:solidFill>
                  <a:schemeClr val="tx1"/>
                </a:solidFill>
                <a:cs typeface="Tahoma" pitchFamily="34" charset="0"/>
              </a:rPr>
              <a:t>(UM): </a:t>
            </a:r>
            <a:r>
              <a:rPr lang="en-US" sz="1200" dirty="0">
                <a:solidFill>
                  <a:schemeClr val="tx1"/>
                </a:solidFill>
              </a:rPr>
              <a:t>Responsible for hospital utilization management and coordinating with hospital staff for discharge planning</a:t>
            </a:r>
            <a:endParaRPr lang="en-US" sz="1200" dirty="0">
              <a:solidFill>
                <a:srgbClr val="FF0000"/>
              </a:solidFill>
              <a:cs typeface="Tahoma" pitchFamily="34" charset="0"/>
            </a:endParaRPr>
          </a:p>
          <a:p>
            <a:pPr fontAlgn="base">
              <a:spcBef>
                <a:spcPct val="0"/>
              </a:spcBef>
              <a:spcAft>
                <a:spcPct val="0"/>
              </a:spcAft>
              <a:defRPr/>
            </a:pPr>
            <a:r>
              <a:rPr lang="en-US" sz="1200" b="1" dirty="0" err="1">
                <a:solidFill>
                  <a:schemeClr val="tx1"/>
                </a:solidFill>
              </a:rPr>
              <a:t>Navihealth</a:t>
            </a:r>
            <a:r>
              <a:rPr lang="en-US" sz="1200" b="1" dirty="0">
                <a:solidFill>
                  <a:schemeClr val="tx1"/>
                </a:solidFill>
              </a:rPr>
              <a:t> Care Manager</a:t>
            </a:r>
            <a:r>
              <a:rPr lang="en-US" sz="1200" dirty="0">
                <a:solidFill>
                  <a:schemeClr val="tx1"/>
                </a:solidFill>
              </a:rPr>
              <a:t>: Responsible for utilization management in SNFs and assists with care coordination and discharge planning from those facilities</a:t>
            </a:r>
            <a:endParaRPr lang="en-US" sz="1200" dirty="0">
              <a:solidFill>
                <a:srgbClr val="FF0000"/>
              </a:solidFill>
              <a:cs typeface="Tahoma" pitchFamily="34" charset="0"/>
            </a:endParaRPr>
          </a:p>
          <a:p>
            <a:pPr fontAlgn="base">
              <a:spcBef>
                <a:spcPct val="0"/>
              </a:spcBef>
              <a:spcAft>
                <a:spcPct val="0"/>
              </a:spcAft>
              <a:defRPr/>
            </a:pPr>
            <a:r>
              <a:rPr lang="en-US" sz="1200" b="1" dirty="0">
                <a:solidFill>
                  <a:schemeClr val="tx1"/>
                </a:solidFill>
                <a:cs typeface="Tahoma" pitchFamily="34" charset="0"/>
              </a:rPr>
              <a:t>Care Manager </a:t>
            </a:r>
            <a:r>
              <a:rPr lang="en-US" sz="1200" dirty="0">
                <a:solidFill>
                  <a:schemeClr val="tx1"/>
                </a:solidFill>
                <a:cs typeface="Tahoma" pitchFamily="34" charset="0"/>
              </a:rPr>
              <a:t>(CM): Responsible for high risk, complex medical care coordination and continued outreach with patients post discharge</a:t>
            </a:r>
            <a:r>
              <a:rPr lang="en-US" sz="1200" dirty="0"/>
              <a:t> </a:t>
            </a:r>
            <a:endParaRPr lang="en-US" sz="1200" b="1" dirty="0">
              <a:solidFill>
                <a:schemeClr val="tx1"/>
              </a:solidFill>
              <a:cs typeface="Tahoma" pitchFamily="34" charset="0"/>
            </a:endParaRPr>
          </a:p>
        </p:txBody>
      </p:sp>
      <p:pic>
        <p:nvPicPr>
          <p:cNvPr id="15" name="Picture 1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2401" y="77316"/>
            <a:ext cx="1904999" cy="620457"/>
          </a:xfrm>
          <a:prstGeom prst="rect">
            <a:avLst/>
          </a:prstGeom>
        </p:spPr>
      </p:pic>
      <p:sp>
        <p:nvSpPr>
          <p:cNvPr id="3" name="Footer Placeholder 2"/>
          <p:cNvSpPr>
            <a:spLocks noGrp="1"/>
          </p:cNvSpPr>
          <p:nvPr>
            <p:ph type="ftr" sz="quarter" idx="11"/>
          </p:nvPr>
        </p:nvSpPr>
        <p:spPr/>
        <p:txBody>
          <a:bodyPr/>
          <a:lstStyle/>
          <a:p>
            <a:r>
              <a:rPr lang="en-US" altLang="en-US" smtClean="0"/>
              <a:t>Confidential, unpublished property of Cigna. Do not duplicate or distribute. Use and distribution limited solely to authorized personnel. © 2019 Cigna</a:t>
            </a:r>
            <a:endParaRPr lang="en-US" altLang="en-US" dirty="0"/>
          </a:p>
        </p:txBody>
      </p:sp>
      <p:sp>
        <p:nvSpPr>
          <p:cNvPr id="10" name="TextBox 9"/>
          <p:cNvSpPr txBox="1"/>
          <p:nvPr/>
        </p:nvSpPr>
        <p:spPr>
          <a:xfrm>
            <a:off x="6705600" y="990600"/>
            <a:ext cx="2356512" cy="3059972"/>
          </a:xfrm>
          <a:prstGeom prst="rect">
            <a:avLst/>
          </a:prstGeom>
          <a:ln w="57150">
            <a:solidFill>
              <a:schemeClr val="tx2"/>
            </a:solidFill>
          </a:ln>
          <a:effectLst/>
        </p:spPr>
        <p:style>
          <a:lnRef idx="2">
            <a:schemeClr val="dk1"/>
          </a:lnRef>
          <a:fillRef idx="1">
            <a:schemeClr val="lt1"/>
          </a:fillRef>
          <a:effectRef idx="0">
            <a:schemeClr val="dk1"/>
          </a:effectRef>
          <a:fontRef idx="minor">
            <a:schemeClr val="dk1"/>
          </a:fontRef>
        </p:style>
        <p:txBody>
          <a:bodyPr/>
          <a:lstStyle/>
          <a:p>
            <a:pPr algn="ctr" fontAlgn="base">
              <a:spcBef>
                <a:spcPct val="0"/>
              </a:spcBef>
              <a:spcAft>
                <a:spcPct val="0"/>
              </a:spcAft>
              <a:defRPr/>
            </a:pPr>
            <a:r>
              <a:rPr lang="en-US" sz="1600" b="1" dirty="0">
                <a:solidFill>
                  <a:srgbClr val="1F497D"/>
                </a:solidFill>
              </a:rPr>
              <a:t> </a:t>
            </a:r>
            <a:r>
              <a:rPr lang="en-US" sz="1600" b="1" dirty="0" smtClean="0">
                <a:solidFill>
                  <a:srgbClr val="1F497D"/>
                </a:solidFill>
              </a:rPr>
              <a:t>Paper 360</a:t>
            </a:r>
            <a:endParaRPr lang="en-US" sz="1600" b="1" dirty="0" smtClean="0">
              <a:solidFill>
                <a:srgbClr val="1F497D"/>
              </a:solidFill>
              <a:cs typeface="Tahoma" pitchFamily="34" charset="0"/>
            </a:endParaRPr>
          </a:p>
          <a:p>
            <a:pPr algn="just" fontAlgn="base">
              <a:spcBef>
                <a:spcPct val="0"/>
              </a:spcBef>
              <a:spcAft>
                <a:spcPct val="0"/>
              </a:spcAft>
              <a:defRPr/>
            </a:pPr>
            <a:endParaRPr lang="en-US" sz="1100" dirty="0" smtClean="0">
              <a:solidFill>
                <a:prstClr val="black"/>
              </a:solidFill>
            </a:endParaRPr>
          </a:p>
          <a:p>
            <a:pPr fontAlgn="base">
              <a:spcBef>
                <a:spcPct val="0"/>
              </a:spcBef>
              <a:spcAft>
                <a:spcPct val="0"/>
              </a:spcAft>
              <a:defRPr/>
            </a:pPr>
            <a:r>
              <a:rPr lang="en-US" sz="1100" dirty="0" smtClean="0">
                <a:solidFill>
                  <a:prstClr val="black"/>
                </a:solidFill>
              </a:rPr>
              <a:t>A </a:t>
            </a:r>
            <a:r>
              <a:rPr lang="en-US" sz="1100" dirty="0">
                <a:solidFill>
                  <a:prstClr val="black"/>
                </a:solidFill>
              </a:rPr>
              <a:t>360 Exam is a </a:t>
            </a:r>
            <a:r>
              <a:rPr lang="en-US" sz="1100" dirty="0" smtClean="0">
                <a:solidFill>
                  <a:prstClr val="black"/>
                </a:solidFill>
              </a:rPr>
              <a:t>complete health </a:t>
            </a:r>
            <a:r>
              <a:rPr lang="en-US" sz="1100" dirty="0">
                <a:solidFill>
                  <a:prstClr val="black"/>
                </a:solidFill>
              </a:rPr>
              <a:t>assessment that the PCP or nurse practitioner completes in the office. It helps to identify and document all medical conditions and recapture of chronic conditions. </a:t>
            </a:r>
            <a:r>
              <a:rPr lang="en-US" sz="1100" dirty="0" smtClean="0">
                <a:solidFill>
                  <a:prstClr val="black"/>
                </a:solidFill>
              </a:rPr>
              <a:t>The </a:t>
            </a:r>
            <a:r>
              <a:rPr lang="en-US" sz="1100" dirty="0">
                <a:solidFill>
                  <a:prstClr val="black"/>
                </a:solidFill>
              </a:rPr>
              <a:t>360 exam also helps to identify and remediate any gaps in preventative health </a:t>
            </a:r>
            <a:r>
              <a:rPr lang="en-US" sz="1100" dirty="0" smtClean="0">
                <a:solidFill>
                  <a:prstClr val="black"/>
                </a:solidFill>
              </a:rPr>
              <a:t>measures and </a:t>
            </a:r>
            <a:r>
              <a:rPr lang="en-US" sz="1100" dirty="0">
                <a:solidFill>
                  <a:prstClr val="black"/>
                </a:solidFill>
              </a:rPr>
              <a:t>engage, where appropriate, health plan services to assist in coordination of care. </a:t>
            </a:r>
            <a:endParaRPr lang="en-US" sz="1100" dirty="0" smtClean="0">
              <a:solidFill>
                <a:prstClr val="black"/>
              </a:solidFill>
            </a:endParaRPr>
          </a:p>
          <a:p>
            <a:pPr fontAlgn="base">
              <a:spcBef>
                <a:spcPct val="0"/>
              </a:spcBef>
              <a:spcAft>
                <a:spcPct val="0"/>
              </a:spcAft>
              <a:defRPr/>
            </a:pPr>
            <a:endParaRPr lang="en-US" sz="400" dirty="0">
              <a:solidFill>
                <a:prstClr val="black"/>
              </a:solidFill>
            </a:endParaRPr>
          </a:p>
          <a:p>
            <a:pPr algn="ctr" fontAlgn="base">
              <a:spcBef>
                <a:spcPct val="0"/>
              </a:spcBef>
              <a:spcAft>
                <a:spcPct val="0"/>
              </a:spcAft>
              <a:defRPr/>
            </a:pPr>
            <a:r>
              <a:rPr lang="en-US" sz="1200" b="1" dirty="0" smtClean="0">
                <a:solidFill>
                  <a:prstClr val="black"/>
                </a:solidFill>
              </a:rPr>
              <a:t>Contact </a:t>
            </a:r>
            <a:r>
              <a:rPr lang="en-US" sz="1200" b="1" dirty="0">
                <a:solidFill>
                  <a:prstClr val="black"/>
                </a:solidFill>
              </a:rPr>
              <a:t>your network operations representative to obtain</a:t>
            </a:r>
            <a:r>
              <a:rPr lang="en-US" sz="1200" b="1" dirty="0" smtClean="0">
                <a:solidFill>
                  <a:prstClr val="black"/>
                </a:solidFill>
              </a:rPr>
              <a:t>.</a:t>
            </a:r>
          </a:p>
          <a:p>
            <a:pPr algn="ctr" fontAlgn="base">
              <a:spcBef>
                <a:spcPct val="0"/>
              </a:spcBef>
              <a:spcAft>
                <a:spcPct val="0"/>
              </a:spcAft>
              <a:defRPr/>
            </a:pPr>
            <a:r>
              <a:rPr lang="en-US" sz="1200" b="1" dirty="0">
                <a:solidFill>
                  <a:prstClr val="black"/>
                </a:solidFill>
              </a:rPr>
              <a:t>Fax To: 855-602-2907</a:t>
            </a:r>
          </a:p>
          <a:p>
            <a:pPr algn="ctr" fontAlgn="base">
              <a:spcBef>
                <a:spcPct val="0"/>
              </a:spcBef>
              <a:spcAft>
                <a:spcPct val="0"/>
              </a:spcAft>
              <a:defRPr/>
            </a:pPr>
            <a:endParaRPr lang="en-US" sz="1200" b="1" dirty="0">
              <a:solidFill>
                <a:schemeClr val="tx1"/>
              </a:solidFill>
            </a:endParaRPr>
          </a:p>
          <a:p>
            <a:pPr algn="ctr" fontAlgn="base">
              <a:spcBef>
                <a:spcPct val="0"/>
              </a:spcBef>
              <a:spcAft>
                <a:spcPct val="0"/>
              </a:spcAft>
              <a:defRPr/>
            </a:pPr>
            <a:endParaRPr lang="en-US" sz="1200" b="1" dirty="0">
              <a:solidFill>
                <a:schemeClr val="tx1"/>
              </a:solidFill>
            </a:endParaRPr>
          </a:p>
          <a:p>
            <a:pPr algn="just" fontAlgn="base">
              <a:spcBef>
                <a:spcPct val="0"/>
              </a:spcBef>
              <a:spcAft>
                <a:spcPct val="0"/>
              </a:spcAft>
              <a:defRPr/>
            </a:pPr>
            <a:endParaRPr lang="en-US" sz="1200" dirty="0">
              <a:solidFill>
                <a:prstClr val="black"/>
              </a:solidFill>
              <a:cs typeface="Tahoma" pitchFamily="34" charset="0"/>
            </a:endParaRPr>
          </a:p>
        </p:txBody>
      </p:sp>
    </p:spTree>
    <p:extLst>
      <p:ext uri="{BB962C8B-B14F-4D97-AF65-F5344CB8AC3E}">
        <p14:creationId xmlns:p14="http://schemas.microsoft.com/office/powerpoint/2010/main" val="8615518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Box 65"/>
          <p:cNvSpPr txBox="1"/>
          <p:nvPr/>
        </p:nvSpPr>
        <p:spPr>
          <a:xfrm>
            <a:off x="114300" y="914400"/>
            <a:ext cx="8791574" cy="838199"/>
          </a:xfrm>
          <a:prstGeom prst="rect">
            <a:avLst/>
          </a:prstGeom>
          <a:ln w="57150">
            <a:solidFill>
              <a:schemeClr val="accent3"/>
            </a:solidFill>
          </a:ln>
          <a:effectLst/>
        </p:spPr>
        <p:style>
          <a:lnRef idx="2">
            <a:schemeClr val="dk1"/>
          </a:lnRef>
          <a:fillRef idx="1">
            <a:schemeClr val="lt1"/>
          </a:fillRef>
          <a:effectRef idx="0">
            <a:schemeClr val="dk1"/>
          </a:effectRef>
          <a:fontRef idx="minor">
            <a:schemeClr val="dk1"/>
          </a:fontRef>
        </p:style>
        <p:txBody>
          <a:bodyPr/>
          <a:lstStyle/>
          <a:p>
            <a:pPr algn="ctr">
              <a:defRPr/>
            </a:pPr>
            <a:r>
              <a:rPr lang="en-US" sz="2400" b="1" dirty="0" smtClean="0">
                <a:solidFill>
                  <a:srgbClr val="1F497D"/>
                </a:solidFill>
              </a:rPr>
              <a:t>Clinical Programs</a:t>
            </a:r>
            <a:endParaRPr lang="en-US" sz="2400" b="1" dirty="0">
              <a:solidFill>
                <a:srgbClr val="1F497D"/>
              </a:solidFill>
            </a:endParaRPr>
          </a:p>
          <a:p>
            <a:pPr algn="ctr" fontAlgn="base">
              <a:spcBef>
                <a:spcPct val="0"/>
              </a:spcBef>
              <a:spcAft>
                <a:spcPct val="0"/>
              </a:spcAft>
              <a:defRPr/>
            </a:pPr>
            <a:r>
              <a:rPr lang="en-US" sz="1200" dirty="0">
                <a:solidFill>
                  <a:schemeClr val="tx1"/>
                </a:solidFill>
              </a:rPr>
              <a:t>Cigna Medicare</a:t>
            </a:r>
            <a:r>
              <a:rPr lang="en-US" sz="1200" dirty="0" smtClean="0">
                <a:solidFill>
                  <a:prstClr val="black"/>
                </a:solidFill>
              </a:rPr>
              <a:t> has Clinical Programs </a:t>
            </a:r>
            <a:r>
              <a:rPr lang="en-US" sz="1200" dirty="0">
                <a:solidFill>
                  <a:prstClr val="black"/>
                </a:solidFill>
              </a:rPr>
              <a:t>in place to assist you in caring for your patient</a:t>
            </a:r>
            <a:r>
              <a:rPr lang="en-US" sz="1200" dirty="0" smtClean="0">
                <a:solidFill>
                  <a:prstClr val="black"/>
                </a:solidFill>
              </a:rPr>
              <a:t>. </a:t>
            </a:r>
          </a:p>
        </p:txBody>
      </p:sp>
      <p:sp>
        <p:nvSpPr>
          <p:cNvPr id="2" name="Slide Number Placeholder 1"/>
          <p:cNvSpPr>
            <a:spLocks noGrp="1"/>
          </p:cNvSpPr>
          <p:nvPr>
            <p:ph type="sldNum" sz="quarter" idx="10"/>
          </p:nvPr>
        </p:nvSpPr>
        <p:spPr/>
        <p:txBody>
          <a:bodyPr/>
          <a:lstStyle/>
          <a:p>
            <a:pPr>
              <a:defRPr/>
            </a:pPr>
            <a:fld id="{13B1FD49-1707-4452-A83D-E020DB76BFFB}" type="slidenum">
              <a:rPr lang="en-US" smtClean="0"/>
              <a:pPr>
                <a:defRPr/>
              </a:pPr>
              <a:t>5</a:t>
            </a:fld>
            <a:endParaRPr lang="en-US" dirty="0"/>
          </a:p>
        </p:txBody>
      </p:sp>
      <p:sp>
        <p:nvSpPr>
          <p:cNvPr id="64" name="TextBox 63"/>
          <p:cNvSpPr txBox="1"/>
          <p:nvPr/>
        </p:nvSpPr>
        <p:spPr>
          <a:xfrm>
            <a:off x="114300" y="1838036"/>
            <a:ext cx="8791574" cy="3343564"/>
          </a:xfrm>
          <a:prstGeom prst="rect">
            <a:avLst/>
          </a:prstGeom>
          <a:solidFill>
            <a:schemeClr val="bg1"/>
          </a:solidFill>
          <a:ln w="57150">
            <a:solidFill>
              <a:schemeClr val="accent3"/>
            </a:solidFill>
          </a:ln>
          <a:effectLst/>
        </p:spPr>
        <p:style>
          <a:lnRef idx="2">
            <a:schemeClr val="accent4"/>
          </a:lnRef>
          <a:fillRef idx="1">
            <a:schemeClr val="lt1"/>
          </a:fillRef>
          <a:effectRef idx="0">
            <a:schemeClr val="accent4"/>
          </a:effectRef>
          <a:fontRef idx="minor">
            <a:schemeClr val="dk1"/>
          </a:fontRef>
        </p:style>
        <p:txBody>
          <a:bodyPr/>
          <a:lstStyle/>
          <a:p>
            <a:pPr fontAlgn="base">
              <a:spcBef>
                <a:spcPct val="0"/>
              </a:spcBef>
              <a:spcAft>
                <a:spcPct val="0"/>
              </a:spcAft>
              <a:defRPr/>
            </a:pPr>
            <a:endParaRPr lang="en-US" sz="1000" b="1" u="sng" dirty="0" smtClean="0">
              <a:solidFill>
                <a:srgbClr val="0070C0"/>
              </a:solidFill>
            </a:endParaRPr>
          </a:p>
          <a:p>
            <a:pPr fontAlgn="base">
              <a:spcBef>
                <a:spcPct val="0"/>
              </a:spcBef>
              <a:spcAft>
                <a:spcPct val="0"/>
              </a:spcAft>
              <a:defRPr/>
            </a:pPr>
            <a:r>
              <a:rPr lang="en-US" sz="1400" b="1" dirty="0" smtClean="0">
                <a:solidFill>
                  <a:schemeClr val="tx2"/>
                </a:solidFill>
              </a:rPr>
              <a:t>Medtronic: </a:t>
            </a:r>
            <a:r>
              <a:rPr lang="en-US" sz="1200" dirty="0" smtClean="0">
                <a:solidFill>
                  <a:prstClr val="black"/>
                </a:solidFill>
                <a:sym typeface="Wingdings" pitchFamily="2" charset="2"/>
              </a:rPr>
              <a:t>Partnership with </a:t>
            </a:r>
            <a:r>
              <a:rPr lang="en-US" sz="1200" dirty="0">
                <a:solidFill>
                  <a:prstClr val="black"/>
                </a:solidFill>
                <a:sym typeface="Wingdings" pitchFamily="2" charset="2"/>
              </a:rPr>
              <a:t>Medtronic to provide patients suffering from CHF a virtual monitoring </a:t>
            </a:r>
            <a:r>
              <a:rPr lang="en-US" sz="1200" dirty="0" smtClean="0">
                <a:solidFill>
                  <a:prstClr val="black"/>
                </a:solidFill>
                <a:sym typeface="Wingdings" pitchFamily="2" charset="2"/>
              </a:rPr>
              <a:t>system and educational program</a:t>
            </a:r>
            <a:r>
              <a:rPr lang="en-US" sz="1200" dirty="0" smtClean="0">
                <a:solidFill>
                  <a:prstClr val="black"/>
                </a:solidFill>
              </a:rPr>
              <a:t>. </a:t>
            </a:r>
            <a:r>
              <a:rPr lang="en-US" sz="1200" dirty="0"/>
              <a:t>Customers will report vital signs (blood pressure, heart rate,  weight) and daily health check via phone, smart device or computer to Medtronic Care Management Services (MCMS). </a:t>
            </a:r>
            <a:r>
              <a:rPr lang="en-US" sz="1200" dirty="0" smtClean="0"/>
              <a:t>Eligibility via predictive modeling per MCMS.</a:t>
            </a:r>
            <a:endParaRPr lang="en-US" sz="1200" dirty="0">
              <a:solidFill>
                <a:prstClr val="black"/>
              </a:solidFill>
            </a:endParaRPr>
          </a:p>
          <a:p>
            <a:pPr fontAlgn="base">
              <a:spcBef>
                <a:spcPct val="0"/>
              </a:spcBef>
              <a:spcAft>
                <a:spcPct val="0"/>
              </a:spcAft>
              <a:defRPr/>
            </a:pPr>
            <a:r>
              <a:rPr lang="en-US" sz="1200" i="1" dirty="0">
                <a:solidFill>
                  <a:prstClr val="black"/>
                </a:solidFill>
              </a:rPr>
              <a:t>	</a:t>
            </a:r>
            <a:endParaRPr lang="en-US" sz="1200" i="1" dirty="0" smtClean="0">
              <a:solidFill>
                <a:prstClr val="black"/>
              </a:solidFill>
            </a:endParaRPr>
          </a:p>
          <a:p>
            <a:pPr fontAlgn="base">
              <a:spcBef>
                <a:spcPct val="0"/>
              </a:spcBef>
              <a:spcAft>
                <a:spcPct val="0"/>
              </a:spcAft>
              <a:defRPr/>
            </a:pPr>
            <a:r>
              <a:rPr lang="en-US" sz="1400" b="1" dirty="0" smtClean="0">
                <a:solidFill>
                  <a:schemeClr val="tx2"/>
                </a:solidFill>
              </a:rPr>
              <a:t>CROM</a:t>
            </a:r>
            <a:r>
              <a:rPr lang="en-US" sz="1400" dirty="0" smtClean="0">
                <a:solidFill>
                  <a:schemeClr val="tx2"/>
                </a:solidFill>
                <a:sym typeface="Wingdings" pitchFamily="2" charset="2"/>
              </a:rPr>
              <a:t>: </a:t>
            </a:r>
            <a:r>
              <a:rPr lang="en-US" sz="1200" dirty="0"/>
              <a:t>Partnership with Alana that provides respiratory services to our </a:t>
            </a:r>
            <a:r>
              <a:rPr lang="en-US" sz="1200" dirty="0" smtClean="0"/>
              <a:t>members who have a primary or secondary diagnosis of an Obstructive Respiratory Disease or other chronic respiratory disorder</a:t>
            </a:r>
            <a:endParaRPr lang="en-US" sz="1200" dirty="0" smtClean="0">
              <a:solidFill>
                <a:prstClr val="black"/>
              </a:solidFill>
            </a:endParaRPr>
          </a:p>
          <a:p>
            <a:pPr fontAlgn="base">
              <a:spcBef>
                <a:spcPct val="0"/>
              </a:spcBef>
              <a:spcAft>
                <a:spcPct val="0"/>
              </a:spcAft>
              <a:defRPr/>
            </a:pPr>
            <a:r>
              <a:rPr lang="en-US" sz="1200" i="1" dirty="0" smtClean="0">
                <a:solidFill>
                  <a:prstClr val="black"/>
                </a:solidFill>
              </a:rPr>
              <a:t>	</a:t>
            </a:r>
            <a:endParaRPr lang="en-US" sz="1200" i="1" dirty="0">
              <a:solidFill>
                <a:prstClr val="black"/>
              </a:solidFill>
            </a:endParaRPr>
          </a:p>
          <a:p>
            <a:pPr fontAlgn="base">
              <a:spcBef>
                <a:spcPct val="0"/>
              </a:spcBef>
              <a:spcAft>
                <a:spcPct val="0"/>
              </a:spcAft>
              <a:defRPr/>
            </a:pPr>
            <a:r>
              <a:rPr lang="en-US" sz="1400" b="1" dirty="0" smtClean="0">
                <a:solidFill>
                  <a:schemeClr val="tx2"/>
                </a:solidFill>
              </a:rPr>
              <a:t>Aspire: </a:t>
            </a:r>
            <a:r>
              <a:rPr lang="en-US" sz="1200" dirty="0" smtClean="0"/>
              <a:t>Home </a:t>
            </a:r>
            <a:r>
              <a:rPr lang="en-US" sz="1200" dirty="0"/>
              <a:t>based </a:t>
            </a:r>
            <a:r>
              <a:rPr lang="en-US" sz="1200" dirty="0" smtClean="0"/>
              <a:t>palliative </a:t>
            </a:r>
            <a:r>
              <a:rPr lang="en-US" sz="1200" dirty="0"/>
              <a:t>care for people with advanced disease and chronic illnesses.  </a:t>
            </a:r>
            <a:r>
              <a:rPr lang="en-US" sz="1200" dirty="0" smtClean="0"/>
              <a:t>Designed for patients who have an anticipated </a:t>
            </a:r>
            <a:r>
              <a:rPr lang="en-US" sz="1200" dirty="0"/>
              <a:t>life expectancy of </a:t>
            </a:r>
            <a:r>
              <a:rPr lang="en-US" sz="1200" dirty="0" smtClean="0"/>
              <a:t>one year </a:t>
            </a:r>
            <a:r>
              <a:rPr lang="en-US" sz="1200" dirty="0"/>
              <a:t>or </a:t>
            </a:r>
            <a:r>
              <a:rPr lang="en-US" sz="1200" dirty="0" smtClean="0"/>
              <a:t>less. Patient enrollment requires PCP consent.</a:t>
            </a:r>
          </a:p>
          <a:p>
            <a:pPr fontAlgn="base">
              <a:spcBef>
                <a:spcPct val="0"/>
              </a:spcBef>
              <a:spcAft>
                <a:spcPct val="0"/>
              </a:spcAft>
              <a:defRPr/>
            </a:pPr>
            <a:r>
              <a:rPr lang="en-US" sz="1200" i="1" dirty="0">
                <a:solidFill>
                  <a:schemeClr val="tx1"/>
                </a:solidFill>
              </a:rPr>
              <a:t>	</a:t>
            </a:r>
            <a:endParaRPr lang="en-US" sz="1200" i="1" dirty="0" smtClean="0">
              <a:solidFill>
                <a:schemeClr val="tx1"/>
              </a:solidFill>
            </a:endParaRPr>
          </a:p>
          <a:p>
            <a:pPr fontAlgn="base">
              <a:spcBef>
                <a:spcPct val="0"/>
              </a:spcBef>
              <a:spcAft>
                <a:spcPct val="0"/>
              </a:spcAft>
              <a:defRPr/>
            </a:pPr>
            <a:r>
              <a:rPr lang="en-US" sz="1400" b="1" dirty="0" err="1" smtClean="0">
                <a:solidFill>
                  <a:schemeClr val="tx2"/>
                </a:solidFill>
              </a:rPr>
              <a:t>Alegis</a:t>
            </a:r>
            <a:r>
              <a:rPr lang="en-US" sz="1400" b="1" dirty="0" smtClean="0">
                <a:solidFill>
                  <a:schemeClr val="tx2"/>
                </a:solidFill>
              </a:rPr>
              <a:t>: </a:t>
            </a:r>
            <a:r>
              <a:rPr lang="en-US" sz="1200" dirty="0" smtClean="0"/>
              <a:t>Independent </a:t>
            </a:r>
            <a:r>
              <a:rPr lang="en-US" sz="1200" dirty="0"/>
              <a:t>practitioner program in home, separate from PCP, which assesses and delivers care to members that have conditions/needs not easily met by the normal PCP model.  </a:t>
            </a:r>
            <a:r>
              <a:rPr lang="en-US" sz="1200" dirty="0" smtClean="0"/>
              <a:t>Designed for </a:t>
            </a:r>
            <a:r>
              <a:rPr lang="en-US" sz="1200" dirty="0"/>
              <a:t>patients with high risk complex conditions. Patient enrollment requires PCP consent.</a:t>
            </a:r>
            <a:endParaRPr lang="en-US" sz="1200" dirty="0">
              <a:solidFill>
                <a:prstClr val="black"/>
              </a:solidFill>
            </a:endParaRPr>
          </a:p>
          <a:p>
            <a:pPr fontAlgn="base">
              <a:spcBef>
                <a:spcPct val="0"/>
              </a:spcBef>
              <a:spcAft>
                <a:spcPct val="0"/>
              </a:spcAft>
              <a:defRPr/>
            </a:pPr>
            <a:endParaRPr lang="en-US" sz="1200" dirty="0">
              <a:solidFill>
                <a:prstClr val="black"/>
              </a:solidFill>
              <a:sym typeface="Wingdings" pitchFamily="2" charset="2"/>
            </a:endParaRPr>
          </a:p>
          <a:p>
            <a:pPr algn="ctr" fontAlgn="base">
              <a:spcBef>
                <a:spcPct val="0"/>
              </a:spcBef>
              <a:spcAft>
                <a:spcPct val="0"/>
              </a:spcAft>
              <a:defRPr/>
            </a:pPr>
            <a:r>
              <a:rPr lang="en-US" sz="1100" b="1" dirty="0" smtClean="0">
                <a:solidFill>
                  <a:prstClr val="black"/>
                </a:solidFill>
                <a:sym typeface="Wingdings" pitchFamily="2" charset="2"/>
              </a:rPr>
              <a:t>Please contact your network operations representative to refer patients to these programs and for more information on home visiting physicians.</a:t>
            </a:r>
            <a:endParaRPr lang="en-US" sz="1100" dirty="0">
              <a:solidFill>
                <a:prstClr val="black"/>
              </a:solidFill>
            </a:endParaRPr>
          </a:p>
        </p:txBody>
      </p:sp>
      <p:cxnSp>
        <p:nvCxnSpPr>
          <p:cNvPr id="12" name="Straight Connector 11"/>
          <p:cNvCxnSpPr/>
          <p:nvPr/>
        </p:nvCxnSpPr>
        <p:spPr>
          <a:xfrm>
            <a:off x="114299" y="762000"/>
            <a:ext cx="8877301" cy="0"/>
          </a:xfrm>
          <a:prstGeom prst="line">
            <a:avLst/>
          </a:prstGeom>
        </p:spPr>
        <p:style>
          <a:lnRef idx="1">
            <a:schemeClr val="accent1"/>
          </a:lnRef>
          <a:fillRef idx="0">
            <a:schemeClr val="accent1"/>
          </a:fillRef>
          <a:effectRef idx="0">
            <a:schemeClr val="accent1"/>
          </a:effectRef>
          <a:fontRef idx="minor">
            <a:schemeClr val="tx1"/>
          </a:fontRef>
        </p:style>
      </p:cxn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1035049"/>
            <a:ext cx="963613"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1" y="77316"/>
            <a:ext cx="1904999" cy="620457"/>
          </a:xfrm>
          <a:prstGeom prst="rect">
            <a:avLst/>
          </a:prstGeom>
        </p:spPr>
      </p:pic>
      <p:sp>
        <p:nvSpPr>
          <p:cNvPr id="3" name="Footer Placeholder 2"/>
          <p:cNvSpPr>
            <a:spLocks noGrp="1"/>
          </p:cNvSpPr>
          <p:nvPr>
            <p:ph type="ftr" sz="quarter" idx="11"/>
          </p:nvPr>
        </p:nvSpPr>
        <p:spPr/>
        <p:txBody>
          <a:bodyPr/>
          <a:lstStyle/>
          <a:p>
            <a:r>
              <a:rPr lang="en-US" altLang="en-US" smtClean="0"/>
              <a:t>Confidential, unpublished property of Cigna. Do not duplicate or distribute. Use and distribution limited solely to authorized personnel. © 2019 Cigna</a:t>
            </a:r>
            <a:endParaRPr lang="en-US" altLang="en-US" dirty="0"/>
          </a:p>
        </p:txBody>
      </p:sp>
    </p:spTree>
    <p:extLst>
      <p:ext uri="{BB962C8B-B14F-4D97-AF65-F5344CB8AC3E}">
        <p14:creationId xmlns:p14="http://schemas.microsoft.com/office/powerpoint/2010/main" val="480566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102308" y="4230006"/>
            <a:ext cx="5927157" cy="1464293"/>
          </a:xfrm>
          <a:prstGeom prst="rect">
            <a:avLst/>
          </a:prstGeom>
          <a:ln w="57150">
            <a:solidFill>
              <a:schemeClr val="tx2"/>
            </a:solidFill>
          </a:ln>
          <a:effectLst/>
        </p:spPr>
        <p:style>
          <a:lnRef idx="2">
            <a:schemeClr val="accent2"/>
          </a:lnRef>
          <a:fillRef idx="1">
            <a:schemeClr val="lt1"/>
          </a:fillRef>
          <a:effectRef idx="0">
            <a:schemeClr val="accent2"/>
          </a:effectRef>
          <a:fontRef idx="minor">
            <a:schemeClr val="dk1"/>
          </a:fontRef>
        </p:style>
        <p:txBody>
          <a:bodyPr>
            <a:scene3d>
              <a:camera prst="orthographicFront">
                <a:rot lat="0" lon="0" rev="0"/>
              </a:camera>
              <a:lightRig rig="threePt" dir="t"/>
            </a:scene3d>
          </a:bodyPr>
          <a:lstStyle/>
          <a:p>
            <a:r>
              <a:rPr lang="en-US" sz="1000" dirty="0"/>
              <a:t>Key Formulary Changes:</a:t>
            </a:r>
          </a:p>
          <a:p>
            <a:pPr marL="171450" indent="-171450">
              <a:buFont typeface="Arial" panose="020B0604020202020204" pitchFamily="34" charset="0"/>
              <a:buChar char="•"/>
            </a:pPr>
            <a:r>
              <a:rPr lang="en-US" sz="1000" dirty="0" err="1"/>
              <a:t>Eliquis</a:t>
            </a:r>
            <a:r>
              <a:rPr lang="en-US" sz="1000" dirty="0"/>
              <a:t> moving to </a:t>
            </a:r>
            <a:r>
              <a:rPr lang="en-US" sz="1000" b="1" dirty="0"/>
              <a:t>Tier 3</a:t>
            </a:r>
            <a:r>
              <a:rPr lang="en-US" sz="1000" dirty="0"/>
              <a:t>, </a:t>
            </a:r>
            <a:r>
              <a:rPr lang="en-US" sz="1000" dirty="0" err="1"/>
              <a:t>Xarelto</a:t>
            </a:r>
            <a:r>
              <a:rPr lang="en-US" sz="1000" dirty="0"/>
              <a:t> remains covered on Tier 3</a:t>
            </a:r>
          </a:p>
          <a:p>
            <a:pPr marL="171450" indent="-171450">
              <a:buFont typeface="Arial" panose="020B0604020202020204" pitchFamily="34" charset="0"/>
              <a:buChar char="•"/>
            </a:pPr>
            <a:r>
              <a:rPr lang="en-US" sz="1000" dirty="0"/>
              <a:t>Needles/Syringes moved to </a:t>
            </a:r>
            <a:r>
              <a:rPr lang="en-US" sz="1000" b="1" dirty="0"/>
              <a:t>Tier 2</a:t>
            </a:r>
            <a:endParaRPr lang="en-US" sz="1000" dirty="0"/>
          </a:p>
          <a:p>
            <a:pPr marL="171450" indent="-171450">
              <a:buFont typeface="Arial" panose="020B0604020202020204" pitchFamily="34" charset="0"/>
              <a:buChar char="•"/>
            </a:pPr>
            <a:r>
              <a:rPr lang="en-US" sz="1000" dirty="0"/>
              <a:t>Part D Vaccines (including </a:t>
            </a:r>
            <a:r>
              <a:rPr lang="en-US" sz="1000" dirty="0" err="1"/>
              <a:t>Shingrix</a:t>
            </a:r>
            <a:r>
              <a:rPr lang="en-US" sz="1000" dirty="0"/>
              <a:t>) moved to </a:t>
            </a:r>
            <a:r>
              <a:rPr lang="en-US" sz="1000" b="1" dirty="0"/>
              <a:t>Tier 3</a:t>
            </a:r>
            <a:endParaRPr lang="en-US" sz="1000" dirty="0"/>
          </a:p>
          <a:p>
            <a:pPr marL="171450" indent="-171450">
              <a:buFont typeface="Arial" panose="020B0604020202020204" pitchFamily="34" charset="0"/>
              <a:buChar char="•"/>
            </a:pPr>
            <a:r>
              <a:rPr lang="en-US" sz="1000" b="1" dirty="0"/>
              <a:t>Added</a:t>
            </a:r>
            <a:r>
              <a:rPr lang="en-US" sz="1000" dirty="0"/>
              <a:t> </a:t>
            </a:r>
            <a:r>
              <a:rPr lang="en-US" sz="1000" dirty="0" err="1"/>
              <a:t>Freestlye</a:t>
            </a:r>
            <a:r>
              <a:rPr lang="en-US" sz="1000" dirty="0"/>
              <a:t> </a:t>
            </a:r>
            <a:r>
              <a:rPr lang="en-US" sz="1000" dirty="0" err="1"/>
              <a:t>Libre</a:t>
            </a:r>
            <a:r>
              <a:rPr lang="en-US" sz="1000" dirty="0"/>
              <a:t> Continuous Glucose Monitor (CGM) 10 and 14 day sensor systems to preferred       glucometer list (Part B benefit; Pre-cert requirements removed) </a:t>
            </a:r>
          </a:p>
          <a:p>
            <a:pPr marL="171450" indent="-171450">
              <a:buFont typeface="Arial" panose="020B0604020202020204" pitchFamily="34" charset="0"/>
              <a:buChar char="•"/>
            </a:pPr>
            <a:r>
              <a:rPr lang="en-US" sz="1000" dirty="0" err="1"/>
              <a:t>Repatha</a:t>
            </a:r>
            <a:r>
              <a:rPr lang="en-US" sz="1000" dirty="0"/>
              <a:t> moved from Tier 5 to </a:t>
            </a:r>
            <a:r>
              <a:rPr lang="en-US" sz="1000" b="1" dirty="0"/>
              <a:t>Tier 3 </a:t>
            </a:r>
            <a:r>
              <a:rPr lang="en-US" sz="1000" dirty="0"/>
              <a:t>(</a:t>
            </a:r>
            <a:r>
              <a:rPr lang="en-US" sz="1000" dirty="0" err="1"/>
              <a:t>Praluent</a:t>
            </a:r>
            <a:r>
              <a:rPr lang="en-US" sz="1000" dirty="0"/>
              <a:t> removed)</a:t>
            </a:r>
          </a:p>
          <a:p>
            <a:pPr marL="171450" indent="-171450">
              <a:buFont typeface="Arial" panose="020B0604020202020204" pitchFamily="34" charset="0"/>
              <a:buChar char="•"/>
            </a:pPr>
            <a:r>
              <a:rPr lang="en-US" sz="1000" dirty="0" err="1"/>
              <a:t>Uloric</a:t>
            </a:r>
            <a:r>
              <a:rPr lang="en-US" sz="1000" dirty="0"/>
              <a:t> </a:t>
            </a:r>
            <a:r>
              <a:rPr lang="en-US" sz="1000" b="1" dirty="0"/>
              <a:t>removed</a:t>
            </a:r>
            <a:r>
              <a:rPr lang="en-US" sz="1000" dirty="0"/>
              <a:t> from formulary due to safety concerns (allopurinol tablets preferred alternative)</a:t>
            </a:r>
          </a:p>
          <a:p>
            <a:r>
              <a:rPr lang="en-US" sz="1000" dirty="0"/>
              <a:t>For more Information:  </a:t>
            </a:r>
            <a:r>
              <a:rPr lang="en-US" sz="1000" u="sng" dirty="0">
                <a:hlinkClick r:id="rId3"/>
              </a:rPr>
              <a:t>http://www.cigna.com/medicare/part-d/drug-list-formulary</a:t>
            </a:r>
            <a:r>
              <a:rPr lang="en-US" sz="1000" dirty="0"/>
              <a:t> </a:t>
            </a:r>
          </a:p>
          <a:p>
            <a:endParaRPr lang="en-US" sz="1000" dirty="0"/>
          </a:p>
        </p:txBody>
      </p:sp>
      <p:sp>
        <p:nvSpPr>
          <p:cNvPr id="66" name="TextBox 65"/>
          <p:cNvSpPr txBox="1"/>
          <p:nvPr/>
        </p:nvSpPr>
        <p:spPr>
          <a:xfrm>
            <a:off x="47626" y="820123"/>
            <a:ext cx="2924174" cy="4876800"/>
          </a:xfrm>
          <a:prstGeom prst="rect">
            <a:avLst/>
          </a:prstGeom>
          <a:ln w="57150">
            <a:solidFill>
              <a:schemeClr val="tx2"/>
            </a:solidFill>
          </a:ln>
          <a:effectLst/>
        </p:spPr>
        <p:style>
          <a:lnRef idx="2">
            <a:schemeClr val="dk1"/>
          </a:lnRef>
          <a:fillRef idx="1">
            <a:schemeClr val="lt1"/>
          </a:fillRef>
          <a:effectRef idx="0">
            <a:schemeClr val="dk1"/>
          </a:effectRef>
          <a:fontRef idx="minor">
            <a:schemeClr val="dk1"/>
          </a:fontRef>
        </p:style>
        <p:txBody>
          <a:bodyPr/>
          <a:lstStyle/>
          <a:p>
            <a:pPr algn="ctr" fontAlgn="base">
              <a:spcBef>
                <a:spcPct val="0"/>
              </a:spcBef>
              <a:spcAft>
                <a:spcPct val="0"/>
              </a:spcAft>
              <a:defRPr/>
            </a:pPr>
            <a:r>
              <a:rPr lang="en-US" sz="1600" b="1" dirty="0">
                <a:solidFill>
                  <a:srgbClr val="1F497D"/>
                </a:solidFill>
              </a:rPr>
              <a:t> </a:t>
            </a:r>
            <a:r>
              <a:rPr lang="en-US" sz="1600" b="1" dirty="0" smtClean="0">
                <a:solidFill>
                  <a:srgbClr val="1F497D"/>
                </a:solidFill>
              </a:rPr>
              <a:t>SUPD/SPC Information</a:t>
            </a:r>
          </a:p>
          <a:p>
            <a:pPr algn="ctr" fontAlgn="base">
              <a:spcBef>
                <a:spcPct val="0"/>
              </a:spcBef>
              <a:spcAft>
                <a:spcPct val="0"/>
              </a:spcAft>
              <a:defRPr/>
            </a:pPr>
            <a:r>
              <a:rPr lang="en-US" sz="900" b="1" i="1" dirty="0" smtClean="0">
                <a:solidFill>
                  <a:schemeClr val="tx1"/>
                </a:solidFill>
              </a:rPr>
              <a:t>SUPD: Statin Use in Persons with Diabetes</a:t>
            </a:r>
          </a:p>
          <a:p>
            <a:pPr algn="ctr" fontAlgn="base">
              <a:spcBef>
                <a:spcPct val="0"/>
              </a:spcBef>
              <a:spcAft>
                <a:spcPct val="0"/>
              </a:spcAft>
              <a:defRPr/>
            </a:pPr>
            <a:r>
              <a:rPr lang="en-US" sz="900" b="1" i="1" dirty="0" smtClean="0">
                <a:solidFill>
                  <a:schemeClr val="tx1"/>
                </a:solidFill>
              </a:rPr>
              <a:t>SPC: Statin Use in Persons with Cardiovascular Disease</a:t>
            </a:r>
            <a:endParaRPr lang="en-US" sz="900" b="1" i="1" dirty="0">
              <a:solidFill>
                <a:schemeClr val="tx1"/>
              </a:solidFill>
            </a:endParaRPr>
          </a:p>
          <a:p>
            <a:pPr algn="ctr" fontAlgn="base">
              <a:spcBef>
                <a:spcPct val="0"/>
              </a:spcBef>
              <a:spcAft>
                <a:spcPct val="0"/>
              </a:spcAft>
              <a:defRPr/>
            </a:pPr>
            <a:endParaRPr lang="en-US" sz="1000" b="1" dirty="0" smtClean="0">
              <a:solidFill>
                <a:srgbClr val="1F497D"/>
              </a:solidFill>
            </a:endParaRPr>
          </a:p>
          <a:p>
            <a:pPr algn="ctr" fontAlgn="base">
              <a:spcBef>
                <a:spcPct val="0"/>
              </a:spcBef>
              <a:spcAft>
                <a:spcPct val="0"/>
              </a:spcAft>
              <a:defRPr/>
            </a:pPr>
            <a:r>
              <a:rPr lang="en-US" sz="1100" b="1" dirty="0" smtClean="0">
                <a:solidFill>
                  <a:schemeClr val="tx2"/>
                </a:solidFill>
              </a:rPr>
              <a:t>SUPD – STARS Part D Measure  via Pharmacy </a:t>
            </a:r>
            <a:r>
              <a:rPr lang="en-US" sz="1100" b="1" dirty="0">
                <a:solidFill>
                  <a:schemeClr val="tx2"/>
                </a:solidFill>
              </a:rPr>
              <a:t>C</a:t>
            </a:r>
            <a:r>
              <a:rPr lang="en-US" sz="1100" b="1" dirty="0" smtClean="0">
                <a:solidFill>
                  <a:schemeClr val="tx2"/>
                </a:solidFill>
              </a:rPr>
              <a:t>laims  </a:t>
            </a:r>
          </a:p>
          <a:p>
            <a:pPr algn="just" fontAlgn="base">
              <a:spcBef>
                <a:spcPct val="0"/>
              </a:spcBef>
              <a:spcAft>
                <a:spcPct val="0"/>
              </a:spcAft>
              <a:defRPr/>
            </a:pPr>
            <a:r>
              <a:rPr lang="en-US" sz="1000" dirty="0" smtClean="0">
                <a:solidFill>
                  <a:schemeClr val="tx1"/>
                </a:solidFill>
              </a:rPr>
              <a:t>% </a:t>
            </a:r>
            <a:r>
              <a:rPr lang="en-US" sz="1000" dirty="0">
                <a:solidFill>
                  <a:schemeClr val="tx1"/>
                </a:solidFill>
              </a:rPr>
              <a:t>of </a:t>
            </a:r>
            <a:r>
              <a:rPr lang="en-US" sz="1000" dirty="0" smtClean="0">
                <a:solidFill>
                  <a:schemeClr val="tx1"/>
                </a:solidFill>
              </a:rPr>
              <a:t>patients, ages 40 to 75 years old, who </a:t>
            </a:r>
            <a:r>
              <a:rPr lang="en-US" sz="1000" dirty="0">
                <a:solidFill>
                  <a:schemeClr val="tx1"/>
                </a:solidFill>
              </a:rPr>
              <a:t>were dispensed a </a:t>
            </a:r>
            <a:r>
              <a:rPr lang="en-US" sz="1000" dirty="0" smtClean="0">
                <a:solidFill>
                  <a:schemeClr val="tx1"/>
                </a:solidFill>
              </a:rPr>
              <a:t>diabetes medication and also </a:t>
            </a:r>
            <a:r>
              <a:rPr lang="en-US" sz="1000" dirty="0">
                <a:solidFill>
                  <a:schemeClr val="tx1"/>
                </a:solidFill>
              </a:rPr>
              <a:t>received a statin </a:t>
            </a:r>
            <a:r>
              <a:rPr lang="en-US" sz="1000" dirty="0" smtClean="0">
                <a:solidFill>
                  <a:schemeClr val="tx1"/>
                </a:solidFill>
              </a:rPr>
              <a:t>medication.  </a:t>
            </a:r>
          </a:p>
          <a:p>
            <a:pPr algn="just" fontAlgn="base">
              <a:spcBef>
                <a:spcPct val="0"/>
              </a:spcBef>
              <a:spcAft>
                <a:spcPct val="0"/>
              </a:spcAft>
              <a:defRPr/>
            </a:pPr>
            <a:endParaRPr lang="en-US" sz="1000" dirty="0" smtClean="0">
              <a:solidFill>
                <a:schemeClr val="tx1"/>
              </a:solidFill>
            </a:endParaRPr>
          </a:p>
          <a:p>
            <a:pPr algn="ctr" fontAlgn="base">
              <a:spcBef>
                <a:spcPct val="0"/>
              </a:spcBef>
              <a:spcAft>
                <a:spcPct val="0"/>
              </a:spcAft>
              <a:defRPr/>
            </a:pPr>
            <a:r>
              <a:rPr lang="en-US" sz="1100" b="1" dirty="0" smtClean="0">
                <a:solidFill>
                  <a:schemeClr val="tx2"/>
                </a:solidFill>
              </a:rPr>
              <a:t>SPC – STARS Part C Measure via Pharmacy &amp; Medical Claims</a:t>
            </a:r>
          </a:p>
          <a:p>
            <a:pPr algn="just" fontAlgn="base">
              <a:spcBef>
                <a:spcPct val="0"/>
              </a:spcBef>
              <a:spcAft>
                <a:spcPct val="0"/>
              </a:spcAft>
              <a:defRPr/>
            </a:pPr>
            <a:r>
              <a:rPr lang="en-US" sz="1000" dirty="0" smtClean="0">
                <a:solidFill>
                  <a:schemeClr val="tx1"/>
                </a:solidFill>
              </a:rPr>
              <a:t>% </a:t>
            </a:r>
            <a:r>
              <a:rPr lang="en-US" sz="1000" dirty="0">
                <a:solidFill>
                  <a:schemeClr val="tx1"/>
                </a:solidFill>
              </a:rPr>
              <a:t>of </a:t>
            </a:r>
            <a:r>
              <a:rPr lang="en-US" sz="1000" dirty="0" smtClean="0">
                <a:solidFill>
                  <a:schemeClr val="tx1"/>
                </a:solidFill>
              </a:rPr>
              <a:t>patients  with a diagnosis of ASCVD or IVD </a:t>
            </a:r>
            <a:r>
              <a:rPr lang="en-US" sz="1000" dirty="0">
                <a:solidFill>
                  <a:schemeClr val="tx1"/>
                </a:solidFill>
              </a:rPr>
              <a:t>and also received </a:t>
            </a:r>
            <a:r>
              <a:rPr lang="en-US" sz="1000" dirty="0" smtClean="0">
                <a:solidFill>
                  <a:schemeClr val="tx1"/>
                </a:solidFill>
              </a:rPr>
              <a:t>a moderate or high intensity </a:t>
            </a:r>
            <a:r>
              <a:rPr lang="en-US" sz="1000" dirty="0">
                <a:solidFill>
                  <a:schemeClr val="tx1"/>
                </a:solidFill>
              </a:rPr>
              <a:t>statin </a:t>
            </a:r>
            <a:r>
              <a:rPr lang="en-US" sz="1000" dirty="0" smtClean="0">
                <a:solidFill>
                  <a:schemeClr val="tx1"/>
                </a:solidFill>
              </a:rPr>
              <a:t>medication. </a:t>
            </a:r>
            <a:endParaRPr lang="en-US" sz="1000" i="1" dirty="0"/>
          </a:p>
          <a:p>
            <a:pPr algn="ctr" fontAlgn="base">
              <a:spcBef>
                <a:spcPct val="0"/>
              </a:spcBef>
              <a:spcAft>
                <a:spcPct val="0"/>
              </a:spcAft>
              <a:defRPr/>
            </a:pPr>
            <a:r>
              <a:rPr lang="en-US" sz="1600" b="1" dirty="0" smtClean="0">
                <a:solidFill>
                  <a:srgbClr val="1F497D"/>
                </a:solidFill>
              </a:rPr>
              <a:t>Medication </a:t>
            </a:r>
            <a:r>
              <a:rPr lang="en-US" sz="1600" b="1" dirty="0">
                <a:solidFill>
                  <a:srgbClr val="1F497D"/>
                </a:solidFill>
              </a:rPr>
              <a:t>Adherence</a:t>
            </a:r>
            <a:r>
              <a:rPr lang="en-US" sz="2000" b="1" dirty="0">
                <a:solidFill>
                  <a:srgbClr val="1F497D"/>
                </a:solidFill>
              </a:rPr>
              <a:t>  </a:t>
            </a:r>
            <a:endParaRPr lang="en-US" sz="1000" dirty="0"/>
          </a:p>
          <a:p>
            <a:pPr algn="ctr"/>
            <a:r>
              <a:rPr lang="en-US" sz="1000" dirty="0"/>
              <a:t>Three </a:t>
            </a:r>
            <a:r>
              <a:rPr lang="en-US" sz="1000" b="1" dirty="0"/>
              <a:t>triple-weighted</a:t>
            </a:r>
            <a:r>
              <a:rPr lang="en-US" sz="1000" dirty="0"/>
              <a:t> Part D STARs Measures – ACE/ARBs, Statins, Diabetes medications</a:t>
            </a:r>
          </a:p>
          <a:p>
            <a:pPr algn="ctr"/>
            <a:r>
              <a:rPr lang="en-US" sz="900" dirty="0">
                <a:solidFill>
                  <a:schemeClr val="accent1">
                    <a:lumMod val="50000"/>
                  </a:schemeClr>
                </a:solidFill>
              </a:rPr>
              <a:t>Measured as proportion of days covered (PDC) by a medication in the group per pharmacy claims. It takes </a:t>
            </a:r>
            <a:r>
              <a:rPr lang="en-US" sz="900" b="1" dirty="0">
                <a:solidFill>
                  <a:schemeClr val="accent1">
                    <a:lumMod val="50000"/>
                  </a:schemeClr>
                </a:solidFill>
              </a:rPr>
              <a:t>two</a:t>
            </a:r>
            <a:r>
              <a:rPr lang="en-US" sz="900" dirty="0">
                <a:solidFill>
                  <a:schemeClr val="accent1">
                    <a:lumMod val="50000"/>
                  </a:schemeClr>
                </a:solidFill>
              </a:rPr>
              <a:t> fills for a patient to be in the measure.</a:t>
            </a:r>
          </a:p>
          <a:p>
            <a:r>
              <a:rPr lang="en-US" sz="1000" b="1" dirty="0">
                <a:solidFill>
                  <a:schemeClr val="accent1">
                    <a:lumMod val="50000"/>
                  </a:schemeClr>
                </a:solidFill>
              </a:rPr>
              <a:t>Improvement Strategies</a:t>
            </a:r>
            <a:r>
              <a:rPr lang="en-US" sz="1000" b="1" dirty="0" smtClean="0">
                <a:solidFill>
                  <a:schemeClr val="accent1">
                    <a:lumMod val="50000"/>
                  </a:schemeClr>
                </a:solidFill>
              </a:rPr>
              <a:t>:</a:t>
            </a:r>
          </a:p>
          <a:p>
            <a:pPr marL="171450" indent="-171450">
              <a:buFont typeface="Arial" panose="020B0604020202020204" pitchFamily="34" charset="0"/>
              <a:buChar char="•"/>
            </a:pPr>
            <a:r>
              <a:rPr lang="en-US" sz="900" dirty="0"/>
              <a:t>Engage in PCP office outreach to non-adherent patients using the Medication Adherence Reports, identify barriers and customer health accountability</a:t>
            </a:r>
          </a:p>
          <a:p>
            <a:pPr marL="171450" indent="-171450">
              <a:buFont typeface="Arial" panose="020B0604020202020204" pitchFamily="34" charset="0"/>
              <a:buChar char="•"/>
            </a:pPr>
            <a:r>
              <a:rPr lang="en-US" sz="900" dirty="0"/>
              <a:t>Prescribe a 90 day supply when appropriate</a:t>
            </a:r>
          </a:p>
          <a:p>
            <a:pPr marL="171450" indent="-171450">
              <a:buFont typeface="Arial" panose="020B0604020202020204" pitchFamily="34" charset="0"/>
              <a:buChar char="•"/>
            </a:pPr>
            <a:r>
              <a:rPr lang="en-US" sz="900" dirty="0"/>
              <a:t>Prescribe the appropriate lowest cost option</a:t>
            </a:r>
          </a:p>
          <a:p>
            <a:pPr marL="171450" indent="-171450">
              <a:buFont typeface="Arial" panose="020B0604020202020204" pitchFamily="34" charset="0"/>
              <a:buChar char="•"/>
            </a:pPr>
            <a:r>
              <a:rPr lang="en-US" sz="900" dirty="0"/>
              <a:t>Send new prescription if dosage changes occur</a:t>
            </a:r>
          </a:p>
          <a:p>
            <a:pPr marL="171450" indent="-171450">
              <a:buFont typeface="Arial" panose="020B0604020202020204" pitchFamily="34" charset="0"/>
              <a:buChar char="•"/>
            </a:pPr>
            <a:r>
              <a:rPr lang="en-US" sz="900" dirty="0"/>
              <a:t>Promote the use of the preferred pharmacy network, or preferred mail order pharmacy option</a:t>
            </a:r>
          </a:p>
          <a:p>
            <a:endParaRPr lang="en-US" sz="1600" b="1" dirty="0">
              <a:solidFill>
                <a:srgbClr val="1F497D"/>
              </a:solidFill>
            </a:endParaRPr>
          </a:p>
          <a:p>
            <a:pPr algn="ctr" fontAlgn="base">
              <a:spcBef>
                <a:spcPct val="0"/>
              </a:spcBef>
              <a:spcAft>
                <a:spcPct val="0"/>
              </a:spcAft>
              <a:defRPr/>
            </a:pPr>
            <a:endParaRPr lang="en-US" sz="1600" b="1" dirty="0" smtClean="0">
              <a:solidFill>
                <a:srgbClr val="1F497D"/>
              </a:solidFill>
            </a:endParaRPr>
          </a:p>
          <a:p>
            <a:pPr algn="ctr" fontAlgn="base">
              <a:spcBef>
                <a:spcPct val="0"/>
              </a:spcBef>
              <a:spcAft>
                <a:spcPct val="0"/>
              </a:spcAft>
              <a:defRPr/>
            </a:pPr>
            <a:endParaRPr lang="en-US" sz="1200" dirty="0">
              <a:solidFill>
                <a:prstClr val="black"/>
              </a:solidFill>
              <a:cs typeface="Tahoma" pitchFamily="34" charset="0"/>
            </a:endParaRPr>
          </a:p>
        </p:txBody>
      </p:sp>
      <p:sp>
        <p:nvSpPr>
          <p:cNvPr id="2" name="Slide Number Placeholder 1"/>
          <p:cNvSpPr>
            <a:spLocks noGrp="1"/>
          </p:cNvSpPr>
          <p:nvPr>
            <p:ph type="sldNum" sz="quarter" idx="10"/>
          </p:nvPr>
        </p:nvSpPr>
        <p:spPr/>
        <p:txBody>
          <a:bodyPr/>
          <a:lstStyle/>
          <a:p>
            <a:pPr>
              <a:defRPr/>
            </a:pPr>
            <a:fld id="{13B1FD49-1707-4452-A83D-E020DB76BFFB}" type="slidenum">
              <a:rPr lang="en-US" smtClean="0"/>
              <a:pPr>
                <a:defRPr/>
              </a:pPr>
              <a:t>6</a:t>
            </a:fld>
            <a:endParaRPr lang="en-US" dirty="0"/>
          </a:p>
        </p:txBody>
      </p:sp>
      <p:sp>
        <p:nvSpPr>
          <p:cNvPr id="13" name="TextBox 12"/>
          <p:cNvSpPr txBox="1"/>
          <p:nvPr/>
        </p:nvSpPr>
        <p:spPr>
          <a:xfrm>
            <a:off x="6288990" y="829160"/>
            <a:ext cx="2740476" cy="2300043"/>
          </a:xfrm>
          <a:prstGeom prst="rect">
            <a:avLst/>
          </a:prstGeom>
          <a:ln w="57150">
            <a:solidFill>
              <a:schemeClr val="tx2"/>
            </a:solidFill>
          </a:ln>
          <a:effectLst/>
        </p:spPr>
        <p:style>
          <a:lnRef idx="2">
            <a:schemeClr val="dk1"/>
          </a:lnRef>
          <a:fillRef idx="1">
            <a:schemeClr val="lt1"/>
          </a:fillRef>
          <a:effectRef idx="0">
            <a:schemeClr val="dk1"/>
          </a:effectRef>
          <a:fontRef idx="minor">
            <a:schemeClr val="dk1"/>
          </a:fontRef>
        </p:style>
        <p:txBody>
          <a:bodyPr/>
          <a:lstStyle/>
          <a:p>
            <a:pPr algn="ctr" fontAlgn="base">
              <a:spcBef>
                <a:spcPct val="0"/>
              </a:spcBef>
              <a:spcAft>
                <a:spcPct val="0"/>
              </a:spcAft>
              <a:defRPr/>
            </a:pPr>
            <a:r>
              <a:rPr lang="en-US" sz="1600" b="1" dirty="0" smtClean="0">
                <a:solidFill>
                  <a:schemeClr val="tx2"/>
                </a:solidFill>
                <a:cs typeface="Tahoma" pitchFamily="34" charset="0"/>
              </a:rPr>
              <a:t>NEW Mail </a:t>
            </a:r>
            <a:r>
              <a:rPr lang="en-US" sz="1600" b="1" dirty="0">
                <a:solidFill>
                  <a:schemeClr val="tx2"/>
                </a:solidFill>
                <a:cs typeface="Tahoma" pitchFamily="34" charset="0"/>
              </a:rPr>
              <a:t>Order </a:t>
            </a:r>
            <a:r>
              <a:rPr lang="en-US" sz="1600" b="1" dirty="0" smtClean="0">
                <a:solidFill>
                  <a:schemeClr val="tx2"/>
                </a:solidFill>
                <a:cs typeface="Tahoma" pitchFamily="34" charset="0"/>
              </a:rPr>
              <a:t>Benefits</a:t>
            </a:r>
            <a:endParaRPr lang="en-US" sz="900" b="1" dirty="0" smtClean="0">
              <a:solidFill>
                <a:schemeClr val="tx2"/>
              </a:solidFill>
              <a:cs typeface="Tahoma" pitchFamily="34" charset="0"/>
            </a:endParaRPr>
          </a:p>
          <a:p>
            <a:pPr algn="ctr" fontAlgn="base">
              <a:spcBef>
                <a:spcPct val="0"/>
              </a:spcBef>
              <a:spcAft>
                <a:spcPct val="0"/>
              </a:spcAft>
              <a:defRPr/>
            </a:pPr>
            <a:r>
              <a:rPr lang="en-US" sz="900" b="1" dirty="0" smtClean="0">
                <a:solidFill>
                  <a:schemeClr val="tx2"/>
                </a:solidFill>
                <a:cs typeface="Tahoma" pitchFamily="34" charset="0"/>
              </a:rPr>
              <a:t>Effective </a:t>
            </a:r>
            <a:r>
              <a:rPr lang="en-US" sz="900" b="1" dirty="0" smtClean="0">
                <a:solidFill>
                  <a:schemeClr val="accent6">
                    <a:lumMod val="75000"/>
                  </a:schemeClr>
                </a:solidFill>
                <a:cs typeface="Tahoma" pitchFamily="34" charset="0"/>
              </a:rPr>
              <a:t>January 1, 2020</a:t>
            </a:r>
            <a:r>
              <a:rPr lang="en-US" sz="900" b="1" dirty="0" smtClean="0">
                <a:solidFill>
                  <a:schemeClr val="tx2"/>
                </a:solidFill>
                <a:cs typeface="Tahoma" pitchFamily="34" charset="0"/>
              </a:rPr>
              <a:t>, Express Scripts will be the preferred mail order pharmacy for our Cigna Medicare Advantage Part D (MAPD) and Prescription Drug Plan (PDP) Customers</a:t>
            </a:r>
          </a:p>
          <a:p>
            <a:pPr fontAlgn="base">
              <a:spcBef>
                <a:spcPct val="0"/>
              </a:spcBef>
              <a:spcAft>
                <a:spcPct val="0"/>
              </a:spcAft>
              <a:defRPr/>
            </a:pPr>
            <a:endParaRPr lang="en-US" sz="900" b="1" dirty="0">
              <a:solidFill>
                <a:schemeClr val="tx2"/>
              </a:solidFill>
              <a:cs typeface="Tahoma" pitchFamily="34" charset="0"/>
            </a:endParaRPr>
          </a:p>
          <a:p>
            <a:pPr fontAlgn="base">
              <a:spcBef>
                <a:spcPct val="0"/>
              </a:spcBef>
              <a:spcAft>
                <a:spcPct val="0"/>
              </a:spcAft>
              <a:defRPr/>
            </a:pPr>
            <a:r>
              <a:rPr lang="en-US" sz="900" b="1" dirty="0" smtClean="0">
                <a:solidFill>
                  <a:schemeClr val="tx2"/>
                </a:solidFill>
                <a:cs typeface="Tahoma" pitchFamily="34" charset="0"/>
              </a:rPr>
              <a:t>Most MAPD Customers in a plan with a preferred mail order benefit can receive a 90-day supply for Tier 1 and Tier 2 formulary drugs at $0</a:t>
            </a:r>
          </a:p>
          <a:p>
            <a:pPr fontAlgn="base">
              <a:spcBef>
                <a:spcPct val="0"/>
              </a:spcBef>
              <a:spcAft>
                <a:spcPct val="0"/>
              </a:spcAft>
              <a:defRPr/>
            </a:pPr>
            <a:r>
              <a:rPr lang="en-US" sz="900" b="1" dirty="0" smtClean="0">
                <a:solidFill>
                  <a:schemeClr val="tx2"/>
                </a:solidFill>
                <a:cs typeface="Tahoma" pitchFamily="34" charset="0"/>
              </a:rPr>
              <a:t>Prescribers: </a:t>
            </a:r>
          </a:p>
          <a:p>
            <a:pPr marL="171450" indent="-171450" fontAlgn="base">
              <a:spcBef>
                <a:spcPct val="0"/>
              </a:spcBef>
              <a:spcAft>
                <a:spcPct val="0"/>
              </a:spcAft>
              <a:buFont typeface="Arial" panose="020B0604020202020204" pitchFamily="34" charset="0"/>
              <a:buChar char="•"/>
              <a:defRPr/>
            </a:pPr>
            <a:r>
              <a:rPr lang="en-US" sz="900" b="1" dirty="0" smtClean="0">
                <a:solidFill>
                  <a:schemeClr val="tx2"/>
                </a:solidFill>
                <a:cs typeface="Tahoma" pitchFamily="34" charset="0"/>
              </a:rPr>
              <a:t>E-prescribe by searching Express Scripts Pharmacy in their EMR or Call 1-877-860-0982 and select option 2</a:t>
            </a:r>
          </a:p>
          <a:p>
            <a:pPr fontAlgn="base">
              <a:spcBef>
                <a:spcPct val="0"/>
              </a:spcBef>
              <a:spcAft>
                <a:spcPct val="0"/>
              </a:spcAft>
              <a:defRPr/>
            </a:pPr>
            <a:r>
              <a:rPr lang="en-US" sz="900" b="1" dirty="0">
                <a:solidFill>
                  <a:schemeClr val="tx2"/>
                </a:solidFill>
                <a:cs typeface="Tahoma" pitchFamily="34" charset="0"/>
              </a:rPr>
              <a:t>*</a:t>
            </a:r>
            <a:r>
              <a:rPr lang="en-US" sz="900" dirty="0">
                <a:solidFill>
                  <a:schemeClr val="tx2"/>
                </a:solidFill>
              </a:rPr>
              <a:t>Medicare Rules require application of coinsurance for Coverage Gap and Catastrophic Benefit Phases</a:t>
            </a:r>
          </a:p>
          <a:p>
            <a:pPr fontAlgn="base">
              <a:spcBef>
                <a:spcPct val="0"/>
              </a:spcBef>
              <a:spcAft>
                <a:spcPct val="0"/>
              </a:spcAft>
              <a:defRPr/>
            </a:pPr>
            <a:endParaRPr lang="en-US" sz="900" b="1" dirty="0" smtClean="0">
              <a:solidFill>
                <a:schemeClr val="tx2"/>
              </a:solidFill>
              <a:cs typeface="Tahoma" pitchFamily="34" charset="0"/>
            </a:endParaRPr>
          </a:p>
          <a:p>
            <a:pPr algn="ctr" fontAlgn="base">
              <a:spcBef>
                <a:spcPct val="0"/>
              </a:spcBef>
              <a:spcAft>
                <a:spcPct val="0"/>
              </a:spcAft>
              <a:defRPr/>
            </a:pPr>
            <a:endParaRPr lang="en-US" sz="1600" b="1" dirty="0">
              <a:solidFill>
                <a:schemeClr val="tx2"/>
              </a:solidFill>
              <a:cs typeface="Tahoma" pitchFamily="34" charset="0"/>
            </a:endParaRPr>
          </a:p>
          <a:p>
            <a:pPr algn="ctr" fontAlgn="base">
              <a:spcBef>
                <a:spcPct val="0"/>
              </a:spcBef>
              <a:spcAft>
                <a:spcPct val="0"/>
              </a:spcAft>
              <a:defRPr/>
            </a:pPr>
            <a:endParaRPr lang="en-US" sz="1600" b="1" dirty="0">
              <a:solidFill>
                <a:schemeClr val="tx2"/>
              </a:solidFill>
              <a:cs typeface="Tahoma" pitchFamily="34" charset="0"/>
            </a:endParaRPr>
          </a:p>
          <a:p>
            <a:pPr algn="ctr">
              <a:defRPr/>
            </a:pPr>
            <a:endParaRPr lang="en-US" sz="1100" dirty="0" smtClean="0">
              <a:solidFill>
                <a:schemeClr val="tx1"/>
              </a:solidFill>
              <a:cs typeface="Tahoma" pitchFamily="34" charset="0"/>
              <a:hlinkClick r:id="rId4"/>
            </a:endParaRPr>
          </a:p>
          <a:p>
            <a:pPr algn="ctr">
              <a:defRPr/>
            </a:pPr>
            <a:endParaRPr lang="en-US" sz="1100" dirty="0">
              <a:solidFill>
                <a:schemeClr val="tx1"/>
              </a:solidFill>
              <a:cs typeface="Tahoma" pitchFamily="34" charset="0"/>
              <a:hlinkClick r:id="rId4"/>
            </a:endParaRPr>
          </a:p>
          <a:p>
            <a:pPr algn="ctr">
              <a:defRPr/>
            </a:pPr>
            <a:endParaRPr lang="en-US" sz="1100" dirty="0" smtClean="0">
              <a:solidFill>
                <a:schemeClr val="tx1"/>
              </a:solidFill>
              <a:cs typeface="Tahoma" pitchFamily="34" charset="0"/>
              <a:hlinkClick r:id="rId4"/>
            </a:endParaRPr>
          </a:p>
          <a:p>
            <a:pPr algn="ctr">
              <a:defRPr/>
            </a:pPr>
            <a:endParaRPr lang="en-US" sz="1400" dirty="0">
              <a:solidFill>
                <a:schemeClr val="tx1"/>
              </a:solidFill>
              <a:cs typeface="Tahoma" pitchFamily="34" charset="0"/>
            </a:endParaRPr>
          </a:p>
          <a:p>
            <a:pPr algn="ctr" fontAlgn="base">
              <a:spcBef>
                <a:spcPct val="0"/>
              </a:spcBef>
              <a:spcAft>
                <a:spcPct val="0"/>
              </a:spcAft>
              <a:defRPr/>
            </a:pPr>
            <a:endParaRPr lang="en-US" sz="1600" b="1" dirty="0" smtClean="0">
              <a:solidFill>
                <a:schemeClr val="tx2"/>
              </a:solidFill>
              <a:cs typeface="Tahoma" pitchFamily="34" charset="0"/>
            </a:endParaRPr>
          </a:p>
          <a:p>
            <a:pPr algn="ctr" fontAlgn="base">
              <a:spcBef>
                <a:spcPct val="0"/>
              </a:spcBef>
              <a:spcAft>
                <a:spcPct val="0"/>
              </a:spcAft>
              <a:defRPr/>
            </a:pPr>
            <a:endParaRPr lang="en-US" sz="1200" dirty="0">
              <a:solidFill>
                <a:prstClr val="black"/>
              </a:solidFill>
              <a:cs typeface="Tahoma" pitchFamily="34" charset="0"/>
            </a:endParaRPr>
          </a:p>
          <a:p>
            <a:pPr algn="ctr" fontAlgn="base">
              <a:spcBef>
                <a:spcPct val="0"/>
              </a:spcBef>
              <a:spcAft>
                <a:spcPct val="0"/>
              </a:spcAft>
              <a:defRPr/>
            </a:pPr>
            <a:endParaRPr lang="en-US" sz="1200" dirty="0" smtClean="0">
              <a:solidFill>
                <a:prstClr val="black"/>
              </a:solidFill>
              <a:cs typeface="Tahoma" pitchFamily="34" charset="0"/>
            </a:endParaRPr>
          </a:p>
        </p:txBody>
      </p:sp>
      <p:cxnSp>
        <p:nvCxnSpPr>
          <p:cNvPr id="12" name="Straight Connector 11"/>
          <p:cNvCxnSpPr/>
          <p:nvPr/>
        </p:nvCxnSpPr>
        <p:spPr>
          <a:xfrm>
            <a:off x="114299" y="762000"/>
            <a:ext cx="8877301"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106395" y="825043"/>
            <a:ext cx="3048000" cy="3323277"/>
          </a:xfrm>
          <a:prstGeom prst="rect">
            <a:avLst/>
          </a:prstGeom>
          <a:ln w="57150">
            <a:solidFill>
              <a:schemeClr val="tx2"/>
            </a:solidFill>
          </a:ln>
          <a:effectLst/>
        </p:spPr>
        <p:style>
          <a:lnRef idx="2">
            <a:schemeClr val="dk1"/>
          </a:lnRef>
          <a:fillRef idx="1">
            <a:schemeClr val="lt1"/>
          </a:fillRef>
          <a:effectRef idx="0">
            <a:schemeClr val="dk1"/>
          </a:effectRef>
          <a:fontRef idx="minor">
            <a:schemeClr val="dk1"/>
          </a:fontRef>
        </p:style>
        <p:txBody>
          <a:bodyPr/>
          <a:lstStyle/>
          <a:p>
            <a:pPr algn="ctr" fontAlgn="base">
              <a:spcBef>
                <a:spcPct val="0"/>
              </a:spcBef>
              <a:spcAft>
                <a:spcPct val="0"/>
              </a:spcAft>
              <a:defRPr/>
            </a:pPr>
            <a:r>
              <a:rPr lang="en-US" sz="1600" b="1" dirty="0" smtClean="0">
                <a:solidFill>
                  <a:srgbClr val="1F497D"/>
                </a:solidFill>
              </a:rPr>
              <a:t>Coverage Determination Process </a:t>
            </a:r>
            <a:endParaRPr lang="en-US" sz="1600" b="1" dirty="0">
              <a:solidFill>
                <a:srgbClr val="1F497D"/>
              </a:solidFill>
            </a:endParaRPr>
          </a:p>
        </p:txBody>
      </p:sp>
      <p:sp>
        <p:nvSpPr>
          <p:cNvPr id="5" name="TextBox 4"/>
          <p:cNvSpPr txBox="1"/>
          <p:nvPr/>
        </p:nvSpPr>
        <p:spPr>
          <a:xfrm>
            <a:off x="6295850" y="3081665"/>
            <a:ext cx="2762365" cy="507831"/>
          </a:xfrm>
          <a:prstGeom prst="rect">
            <a:avLst/>
          </a:prstGeom>
          <a:noFill/>
        </p:spPr>
        <p:txBody>
          <a:bodyPr wrap="square" rtlCol="0">
            <a:spAutoFit/>
          </a:bodyPr>
          <a:lstStyle/>
          <a:p>
            <a:pPr algn="ctr"/>
            <a:endParaRPr lang="en-US" sz="800" dirty="0"/>
          </a:p>
          <a:p>
            <a:endParaRPr lang="en-US" sz="800" dirty="0" smtClean="0"/>
          </a:p>
          <a:p>
            <a:endParaRPr lang="en-US" sz="1100" dirty="0"/>
          </a:p>
        </p:txBody>
      </p:sp>
      <p:sp>
        <p:nvSpPr>
          <p:cNvPr id="14" name="TextBox 13"/>
          <p:cNvSpPr txBox="1"/>
          <p:nvPr/>
        </p:nvSpPr>
        <p:spPr>
          <a:xfrm>
            <a:off x="47626" y="5775984"/>
            <a:ext cx="8981839" cy="853416"/>
          </a:xfrm>
          <a:prstGeom prst="rect">
            <a:avLst/>
          </a:prstGeom>
          <a:solidFill>
            <a:schemeClr val="bg1"/>
          </a:solidFill>
          <a:ln w="57150">
            <a:solidFill>
              <a:schemeClr val="tx2"/>
            </a:solidFill>
          </a:ln>
          <a:effectLst/>
        </p:spPr>
        <p:style>
          <a:lnRef idx="2">
            <a:schemeClr val="accent2"/>
          </a:lnRef>
          <a:fillRef idx="1">
            <a:schemeClr val="lt1"/>
          </a:fillRef>
          <a:effectRef idx="0">
            <a:schemeClr val="accent2"/>
          </a:effectRef>
          <a:fontRef idx="minor">
            <a:schemeClr val="dk1"/>
          </a:fontRef>
        </p:style>
        <p:txBody>
          <a:bodyPr>
            <a:scene3d>
              <a:camera prst="orthographicFront">
                <a:rot lat="0" lon="0" rev="0"/>
              </a:camera>
              <a:lightRig rig="threePt" dir="t"/>
            </a:scene3d>
          </a:bodyPr>
          <a:lstStyle/>
          <a:p>
            <a:pPr marL="55563" indent="-1588">
              <a:defRPr/>
            </a:pPr>
            <a:r>
              <a:rPr lang="en-US" sz="1200" b="1" dirty="0" smtClean="0">
                <a:solidFill>
                  <a:schemeClr val="tx2"/>
                </a:solidFill>
              </a:rPr>
              <a:t>Pharmacy Contacts</a:t>
            </a:r>
            <a:endParaRPr lang="en-US" sz="1100" dirty="0" smtClean="0">
              <a:solidFill>
                <a:schemeClr val="tx2"/>
              </a:solidFill>
            </a:endParaRPr>
          </a:p>
          <a:p>
            <a:pPr marL="55563" indent="-1588">
              <a:defRPr/>
            </a:pPr>
            <a:r>
              <a:rPr lang="en-US" sz="1200" dirty="0"/>
              <a:t>MAPD Coverage Determinations: 1-800-453-4464 (opt 6)</a:t>
            </a:r>
          </a:p>
          <a:p>
            <a:pPr marL="55563" indent="-1588">
              <a:defRPr/>
            </a:pPr>
            <a:r>
              <a:rPr lang="en-US" sz="1200" dirty="0" smtClean="0"/>
              <a:t>Cigna Medicare Prescription Drug Plan Customer </a:t>
            </a:r>
            <a:r>
              <a:rPr lang="en-US" sz="1200" dirty="0"/>
              <a:t>Service: 1-855-391-2556 </a:t>
            </a:r>
            <a:endParaRPr lang="en-US" sz="1200" dirty="0">
              <a:solidFill>
                <a:prstClr val="black"/>
              </a:solidFill>
            </a:endParaRPr>
          </a:p>
          <a:p>
            <a:pPr marL="55563" indent="-1588">
              <a:defRPr/>
            </a:pPr>
            <a:r>
              <a:rPr lang="en-US" sz="1200" dirty="0">
                <a:solidFill>
                  <a:prstClr val="black"/>
                </a:solidFill>
                <a:hlinkClick r:id="rId5"/>
              </a:rPr>
              <a:t>PharmacyPopulationHealth@healthspring.com</a:t>
            </a:r>
            <a:r>
              <a:rPr lang="en-US" sz="1200" dirty="0">
                <a:solidFill>
                  <a:prstClr val="black"/>
                </a:solidFill>
              </a:rPr>
              <a:t> </a:t>
            </a:r>
          </a:p>
          <a:p>
            <a:pPr marL="55563" indent="-1588">
              <a:defRPr/>
            </a:pPr>
            <a:endParaRPr lang="en-US" sz="1200" b="1" dirty="0" smtClean="0">
              <a:solidFill>
                <a:schemeClr val="tx2"/>
              </a:solidFill>
            </a:endParaRPr>
          </a:p>
          <a:p>
            <a:pPr marL="55563" indent="-1588">
              <a:defRPr/>
            </a:pPr>
            <a:endParaRPr lang="en-US" sz="1200" b="1" dirty="0">
              <a:solidFill>
                <a:prstClr val="black"/>
              </a:solidFill>
            </a:endParaRPr>
          </a:p>
          <a:p>
            <a:pPr marL="55563" indent="-1588">
              <a:defRPr/>
            </a:pPr>
            <a:endParaRPr lang="en-US" sz="1400" b="1" dirty="0">
              <a:solidFill>
                <a:prstClr val="black"/>
              </a:solidFill>
            </a:endParaRPr>
          </a:p>
        </p:txBody>
      </p:sp>
      <p:pic>
        <p:nvPicPr>
          <p:cNvPr id="18"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43800" y="5844586"/>
            <a:ext cx="791017" cy="72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2401" y="77316"/>
            <a:ext cx="1904999" cy="620457"/>
          </a:xfrm>
          <a:prstGeom prst="rect">
            <a:avLst/>
          </a:prstGeom>
        </p:spPr>
      </p:pic>
      <p:sp>
        <p:nvSpPr>
          <p:cNvPr id="3" name="TextBox 2"/>
          <p:cNvSpPr txBox="1"/>
          <p:nvPr/>
        </p:nvSpPr>
        <p:spPr>
          <a:xfrm>
            <a:off x="3254709" y="1143000"/>
            <a:ext cx="2786981" cy="1323439"/>
          </a:xfrm>
          <a:prstGeom prst="rect">
            <a:avLst/>
          </a:prstGeom>
          <a:noFill/>
        </p:spPr>
        <p:txBody>
          <a:bodyPr wrap="square" rtlCol="0">
            <a:spAutoFit/>
          </a:bodyPr>
          <a:lstStyle/>
          <a:p>
            <a:r>
              <a:rPr lang="en-US" sz="1000" dirty="0" smtClean="0"/>
              <a:t>Customers and Providers can request coverage determinations and exceptions to our CD rules such as: </a:t>
            </a:r>
          </a:p>
          <a:p>
            <a:pPr marL="171450" indent="-171450">
              <a:buFont typeface="Arial" panose="020B0604020202020204" pitchFamily="34" charset="0"/>
              <a:buChar char="•"/>
            </a:pPr>
            <a:r>
              <a:rPr lang="en-US" sz="1000" dirty="0" smtClean="0"/>
              <a:t>Prior Authorization Edits</a:t>
            </a:r>
          </a:p>
          <a:p>
            <a:pPr marL="171450" indent="-171450">
              <a:buFont typeface="Arial" panose="020B0604020202020204" pitchFamily="34" charset="0"/>
              <a:buChar char="•"/>
            </a:pPr>
            <a:r>
              <a:rPr lang="en-US" sz="1000" dirty="0" smtClean="0"/>
              <a:t>Step Therapy Edits </a:t>
            </a:r>
          </a:p>
          <a:p>
            <a:pPr marL="171450" indent="-171450">
              <a:buFont typeface="Arial" panose="020B0604020202020204" pitchFamily="34" charset="0"/>
              <a:buChar char="•"/>
            </a:pPr>
            <a:r>
              <a:rPr lang="en-US" sz="1000" dirty="0" smtClean="0"/>
              <a:t>Non-formulary exceptions </a:t>
            </a:r>
          </a:p>
          <a:p>
            <a:pPr marL="171450" indent="-171450">
              <a:buFont typeface="Arial" panose="020B0604020202020204" pitchFamily="34" charset="0"/>
              <a:buChar char="•"/>
            </a:pPr>
            <a:r>
              <a:rPr lang="en-US" sz="1000" dirty="0" smtClean="0"/>
              <a:t>Quantity Limit Edits </a:t>
            </a:r>
          </a:p>
          <a:p>
            <a:pPr marL="171450" indent="-171450">
              <a:buFont typeface="Arial" panose="020B0604020202020204" pitchFamily="34" charset="0"/>
              <a:buChar char="•"/>
            </a:pPr>
            <a:r>
              <a:rPr lang="en-US" sz="1000" dirty="0" smtClean="0"/>
              <a:t>Tier Exception </a:t>
            </a:r>
          </a:p>
        </p:txBody>
      </p:sp>
      <p:sp>
        <p:nvSpPr>
          <p:cNvPr id="6" name="TextBox 5"/>
          <p:cNvSpPr txBox="1"/>
          <p:nvPr/>
        </p:nvSpPr>
        <p:spPr>
          <a:xfrm>
            <a:off x="3178509" y="3177949"/>
            <a:ext cx="2917491" cy="738664"/>
          </a:xfrm>
          <a:prstGeom prst="rect">
            <a:avLst/>
          </a:prstGeom>
          <a:noFill/>
          <a:ln>
            <a:solidFill>
              <a:schemeClr val="accent1"/>
            </a:solidFill>
          </a:ln>
        </p:spPr>
        <p:txBody>
          <a:bodyPr wrap="square" rtlCol="0">
            <a:spAutoFit/>
          </a:bodyPr>
          <a:lstStyle/>
          <a:p>
            <a:r>
              <a:rPr lang="en-US" sz="900" b="1" dirty="0">
                <a:solidFill>
                  <a:schemeClr val="accent1">
                    <a:lumMod val="50000"/>
                  </a:schemeClr>
                </a:solidFill>
              </a:rPr>
              <a:t>Coverage Determination Forms: </a:t>
            </a:r>
          </a:p>
          <a:p>
            <a:r>
              <a:rPr lang="en-US" sz="900" dirty="0">
                <a:cs typeface="Tahoma" pitchFamily="34" charset="0"/>
                <a:hlinkClick r:id="rId8"/>
              </a:rPr>
              <a:t>https://www.cigna.com/medicare\resources\drug-search</a:t>
            </a:r>
            <a:endParaRPr lang="en-US" sz="900" dirty="0">
              <a:cs typeface="Tahoma" pitchFamily="34" charset="0"/>
            </a:endParaRPr>
          </a:p>
          <a:p>
            <a:endParaRPr lang="en-US" sz="800" dirty="0" smtClean="0"/>
          </a:p>
          <a:p>
            <a:r>
              <a:rPr lang="en-US" sz="800" dirty="0" smtClean="0"/>
              <a:t>*Use of Drug Specific PA forms are highly recommended  as they correspond to coverage policies</a:t>
            </a:r>
            <a:endParaRPr lang="en-US" sz="800" dirty="0"/>
          </a:p>
        </p:txBody>
      </p:sp>
      <p:sp>
        <p:nvSpPr>
          <p:cNvPr id="7" name="TextBox 6"/>
          <p:cNvSpPr txBox="1"/>
          <p:nvPr/>
        </p:nvSpPr>
        <p:spPr>
          <a:xfrm>
            <a:off x="3254709" y="2362200"/>
            <a:ext cx="2993691" cy="861774"/>
          </a:xfrm>
          <a:prstGeom prst="rect">
            <a:avLst/>
          </a:prstGeom>
          <a:noFill/>
        </p:spPr>
        <p:txBody>
          <a:bodyPr wrap="square" rtlCol="0">
            <a:spAutoFit/>
          </a:bodyPr>
          <a:lstStyle/>
          <a:p>
            <a:r>
              <a:rPr lang="en-US" sz="1000" dirty="0" smtClean="0"/>
              <a:t>CD Requests can  be submitted in a few ways: </a:t>
            </a:r>
          </a:p>
          <a:p>
            <a:pPr marL="171450" indent="-171450">
              <a:buFont typeface="Arial" panose="020B0604020202020204" pitchFamily="34" charset="0"/>
              <a:buChar char="•"/>
            </a:pPr>
            <a:r>
              <a:rPr lang="en-US" sz="1000" dirty="0" smtClean="0"/>
              <a:t>Electronically through CoverMyMeds, SureScripts, or HSConnect</a:t>
            </a:r>
          </a:p>
          <a:p>
            <a:pPr marL="171450" indent="-171450">
              <a:buFont typeface="Arial" panose="020B0604020202020204" pitchFamily="34" charset="0"/>
              <a:buChar char="•"/>
            </a:pPr>
            <a:r>
              <a:rPr lang="en-US" sz="1000" dirty="0" smtClean="0"/>
              <a:t>Phone: 1-800-331-6293</a:t>
            </a:r>
          </a:p>
          <a:p>
            <a:pPr marL="171450" indent="-171450">
              <a:buFont typeface="Arial" panose="020B0604020202020204" pitchFamily="34" charset="0"/>
              <a:buChar char="•"/>
            </a:pPr>
            <a:r>
              <a:rPr lang="en-US" sz="1000" dirty="0" smtClean="0"/>
              <a:t>Fax: 1-866-845-7267</a:t>
            </a:r>
            <a:endParaRPr lang="en-US" sz="1000" dirty="0"/>
          </a:p>
        </p:txBody>
      </p:sp>
      <p:sp>
        <p:nvSpPr>
          <p:cNvPr id="21" name="TextBox 20"/>
          <p:cNvSpPr txBox="1"/>
          <p:nvPr/>
        </p:nvSpPr>
        <p:spPr>
          <a:xfrm>
            <a:off x="6269659" y="3210890"/>
            <a:ext cx="2740476" cy="937430"/>
          </a:xfrm>
          <a:prstGeom prst="rect">
            <a:avLst/>
          </a:prstGeom>
          <a:ln w="57150">
            <a:solidFill>
              <a:schemeClr val="tx2"/>
            </a:solidFill>
          </a:ln>
          <a:effectLst/>
        </p:spPr>
        <p:style>
          <a:lnRef idx="2">
            <a:schemeClr val="dk1"/>
          </a:lnRef>
          <a:fillRef idx="1">
            <a:schemeClr val="lt1"/>
          </a:fillRef>
          <a:effectRef idx="0">
            <a:schemeClr val="dk1"/>
          </a:effectRef>
          <a:fontRef idx="minor">
            <a:schemeClr val="dk1"/>
          </a:fontRef>
        </p:style>
        <p:txBody>
          <a:bodyPr/>
          <a:lstStyle/>
          <a:p>
            <a:pPr algn="ctr"/>
            <a:r>
              <a:rPr lang="en-US" sz="1050" b="1" dirty="0" smtClean="0">
                <a:solidFill>
                  <a:schemeClr val="tx2"/>
                </a:solidFill>
              </a:rPr>
              <a:t>2020 Pharmacy Network</a:t>
            </a:r>
            <a:endParaRPr lang="en-US" sz="900" dirty="0" smtClean="0"/>
          </a:p>
          <a:p>
            <a:pPr algn="ctr"/>
            <a:r>
              <a:rPr lang="en-US" sz="900" dirty="0" smtClean="0"/>
              <a:t>Pharmacies with preferred cost sharing can be identified in the Drug &amp; Pharmacy Search Tool or the Pharmacy Directory </a:t>
            </a:r>
            <a:endParaRPr lang="en-US" sz="800" dirty="0" smtClean="0">
              <a:solidFill>
                <a:schemeClr val="tx1"/>
              </a:solidFill>
              <a:cs typeface="Tahoma" pitchFamily="34" charset="0"/>
              <a:hlinkClick r:id="rId9"/>
            </a:endParaRPr>
          </a:p>
          <a:p>
            <a:pPr algn="ctr"/>
            <a:r>
              <a:rPr lang="en-US" sz="800" dirty="0" smtClean="0">
                <a:solidFill>
                  <a:schemeClr val="tx1"/>
                </a:solidFill>
                <a:cs typeface="Tahoma" pitchFamily="34" charset="0"/>
                <a:hlinkClick r:id="rId9"/>
              </a:rPr>
              <a:t>https</a:t>
            </a:r>
            <a:r>
              <a:rPr lang="en-US" sz="800" dirty="0">
                <a:solidFill>
                  <a:schemeClr val="tx1"/>
                </a:solidFill>
                <a:cs typeface="Tahoma" pitchFamily="34" charset="0"/>
                <a:hlinkClick r:id="rId9"/>
              </a:rPr>
              <a:t>://www.cigna.com/medicare/medicare-advantage\pharmacy-network-ma</a:t>
            </a:r>
            <a:endParaRPr lang="en-US" sz="800" dirty="0">
              <a:solidFill>
                <a:schemeClr val="tx1"/>
              </a:solidFill>
              <a:cs typeface="Tahoma" pitchFamily="34" charset="0"/>
            </a:endParaRPr>
          </a:p>
        </p:txBody>
      </p:sp>
      <p:sp>
        <p:nvSpPr>
          <p:cNvPr id="4" name="Footer Placeholder 3"/>
          <p:cNvSpPr>
            <a:spLocks noGrp="1"/>
          </p:cNvSpPr>
          <p:nvPr>
            <p:ph type="ftr" sz="quarter" idx="11"/>
          </p:nvPr>
        </p:nvSpPr>
        <p:spPr/>
        <p:txBody>
          <a:bodyPr/>
          <a:lstStyle/>
          <a:p>
            <a:r>
              <a:rPr lang="en-US" altLang="en-US" smtClean="0"/>
              <a:t>Confidential, unpublished property of Cigna. Do not duplicate or distribute. Use and distribution limited solely to authorized personnel. © 2019 Cigna</a:t>
            </a:r>
            <a:endParaRPr lang="en-US" altLang="en-US" dirty="0"/>
          </a:p>
        </p:txBody>
      </p:sp>
    </p:spTree>
    <p:extLst>
      <p:ext uri="{BB962C8B-B14F-4D97-AF65-F5344CB8AC3E}">
        <p14:creationId xmlns:p14="http://schemas.microsoft.com/office/powerpoint/2010/main" val="148926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13B1FD49-1707-4452-A83D-E020DB76BFFB}" type="slidenum">
              <a:rPr lang="en-US" smtClean="0"/>
              <a:pPr>
                <a:defRPr/>
              </a:pPr>
              <a:t>7</a:t>
            </a:fld>
            <a:endParaRPr lang="en-US" dirty="0"/>
          </a:p>
        </p:txBody>
      </p:sp>
      <p:sp>
        <p:nvSpPr>
          <p:cNvPr id="13" name="TextBox 12"/>
          <p:cNvSpPr txBox="1"/>
          <p:nvPr/>
        </p:nvSpPr>
        <p:spPr>
          <a:xfrm>
            <a:off x="2979732" y="2828529"/>
            <a:ext cx="6057666" cy="1479631"/>
          </a:xfrm>
          <a:prstGeom prst="rect">
            <a:avLst/>
          </a:prstGeom>
          <a:ln w="57150">
            <a:solidFill>
              <a:schemeClr val="accent3"/>
            </a:solidFill>
          </a:ln>
          <a:effectLst/>
        </p:spPr>
        <p:style>
          <a:lnRef idx="2">
            <a:schemeClr val="dk1"/>
          </a:lnRef>
          <a:fillRef idx="1">
            <a:schemeClr val="lt1"/>
          </a:fillRef>
          <a:effectRef idx="0">
            <a:schemeClr val="dk1"/>
          </a:effectRef>
          <a:fontRef idx="minor">
            <a:schemeClr val="dk1"/>
          </a:fontRef>
        </p:style>
        <p:txBody>
          <a:bodyPr/>
          <a:lstStyle/>
          <a:p>
            <a:pPr lvl="1" indent="-228600" algn="ctr" fontAlgn="base">
              <a:spcBef>
                <a:spcPct val="0"/>
              </a:spcBef>
              <a:spcAft>
                <a:spcPct val="0"/>
              </a:spcAft>
              <a:defRPr/>
            </a:pPr>
            <a:r>
              <a:rPr lang="en-US" sz="1600" b="1" dirty="0" smtClean="0">
                <a:solidFill>
                  <a:srgbClr val="1F497D"/>
                </a:solidFill>
              </a:rPr>
              <a:t>Direct Admit to SNF</a:t>
            </a:r>
            <a:endParaRPr lang="en-US" sz="1600" b="1" dirty="0">
              <a:solidFill>
                <a:srgbClr val="1F497D"/>
              </a:solidFill>
            </a:endParaRPr>
          </a:p>
          <a:p>
            <a:pPr lvl="1" indent="-173038" fontAlgn="base">
              <a:spcBef>
                <a:spcPct val="0"/>
              </a:spcBef>
              <a:spcAft>
                <a:spcPct val="0"/>
              </a:spcAft>
              <a:buFont typeface="Arial" panose="020B0604020202020204" pitchFamily="34" charset="0"/>
              <a:buChar char="•"/>
              <a:defRPr/>
            </a:pPr>
            <a:r>
              <a:rPr lang="en-US" sz="1200" b="1" dirty="0" smtClean="0">
                <a:solidFill>
                  <a:prstClr val="black"/>
                </a:solidFill>
              </a:rPr>
              <a:t>NO 3 day qualifying stay</a:t>
            </a:r>
          </a:p>
          <a:p>
            <a:pPr lvl="1" indent="-173038" fontAlgn="base">
              <a:spcBef>
                <a:spcPct val="0"/>
              </a:spcBef>
              <a:spcAft>
                <a:spcPct val="0"/>
              </a:spcAft>
              <a:buFont typeface="Arial" panose="020B0604020202020204" pitchFamily="34" charset="0"/>
              <a:buChar char="•"/>
              <a:defRPr/>
            </a:pPr>
            <a:r>
              <a:rPr lang="en-US" sz="1200" dirty="0">
                <a:solidFill>
                  <a:prstClr val="black"/>
                </a:solidFill>
                <a:cs typeface="Tahoma" pitchFamily="34" charset="0"/>
              </a:rPr>
              <a:t>To assist our physicians with delivering patient care, </a:t>
            </a:r>
            <a:r>
              <a:rPr lang="en-US" sz="1200" dirty="0">
                <a:solidFill>
                  <a:schemeClr val="tx1"/>
                </a:solidFill>
              </a:rPr>
              <a:t>Cigna Medicare</a:t>
            </a:r>
            <a:r>
              <a:rPr lang="en-US" sz="1200" dirty="0" smtClean="0">
                <a:solidFill>
                  <a:prstClr val="black"/>
                </a:solidFill>
                <a:cs typeface="Tahoma" pitchFamily="34" charset="0"/>
              </a:rPr>
              <a:t> </a:t>
            </a:r>
            <a:r>
              <a:rPr lang="en-US" sz="1200" dirty="0">
                <a:solidFill>
                  <a:prstClr val="black"/>
                </a:solidFill>
                <a:cs typeface="Tahoma" pitchFamily="34" charset="0"/>
              </a:rPr>
              <a:t>DOES </a:t>
            </a:r>
            <a:r>
              <a:rPr lang="en-US" sz="1200" b="1" dirty="0">
                <a:solidFill>
                  <a:schemeClr val="tx1"/>
                </a:solidFill>
                <a:cs typeface="Tahoma" pitchFamily="34" charset="0"/>
              </a:rPr>
              <a:t>NOT </a:t>
            </a:r>
            <a:r>
              <a:rPr lang="en-US" sz="1200" dirty="0">
                <a:solidFill>
                  <a:schemeClr val="tx1"/>
                </a:solidFill>
                <a:cs typeface="Tahoma" pitchFamily="34" charset="0"/>
              </a:rPr>
              <a:t>REQUIRE </a:t>
            </a:r>
            <a:r>
              <a:rPr lang="en-US" sz="1200" dirty="0">
                <a:solidFill>
                  <a:prstClr val="black"/>
                </a:solidFill>
                <a:cs typeface="Tahoma" pitchFamily="34" charset="0"/>
              </a:rPr>
              <a:t>the traditional “3-day qualifying hospital stay” in order for our </a:t>
            </a:r>
            <a:r>
              <a:rPr lang="en-US" sz="1200" dirty="0">
                <a:solidFill>
                  <a:schemeClr val="tx1"/>
                </a:solidFill>
              </a:rPr>
              <a:t>Cigna Medicare</a:t>
            </a:r>
            <a:r>
              <a:rPr lang="en-US" sz="1200" dirty="0" smtClean="0">
                <a:solidFill>
                  <a:prstClr val="black"/>
                </a:solidFill>
                <a:cs typeface="Tahoma" pitchFamily="34" charset="0"/>
              </a:rPr>
              <a:t> </a:t>
            </a:r>
            <a:r>
              <a:rPr lang="en-US" sz="1200" dirty="0">
                <a:solidFill>
                  <a:prstClr val="black"/>
                </a:solidFill>
                <a:cs typeface="Tahoma" pitchFamily="34" charset="0"/>
              </a:rPr>
              <a:t>patients to be admitted to a Nursing Home/ Skilled Nursing Facility. </a:t>
            </a:r>
            <a:r>
              <a:rPr lang="en-US" sz="1200" dirty="0" smtClean="0">
                <a:solidFill>
                  <a:prstClr val="black"/>
                </a:solidFill>
                <a:cs typeface="Tahoma" pitchFamily="34" charset="0"/>
              </a:rPr>
              <a:t> </a:t>
            </a:r>
          </a:p>
          <a:p>
            <a:pPr lvl="1" indent="-173038" fontAlgn="base">
              <a:spcBef>
                <a:spcPct val="0"/>
              </a:spcBef>
              <a:spcAft>
                <a:spcPct val="0"/>
              </a:spcAft>
              <a:buFont typeface="Arial" panose="020B0604020202020204" pitchFamily="34" charset="0"/>
              <a:buChar char="•"/>
              <a:defRPr/>
            </a:pPr>
            <a:r>
              <a:rPr lang="en-US" sz="1200" dirty="0">
                <a:solidFill>
                  <a:schemeClr val="tx1"/>
                </a:solidFill>
              </a:rPr>
              <a:t>Cigna Medicare</a:t>
            </a:r>
            <a:r>
              <a:rPr lang="en-US" sz="1200" dirty="0" smtClean="0">
                <a:solidFill>
                  <a:prstClr val="black"/>
                </a:solidFill>
                <a:cs typeface="Tahoma" pitchFamily="34" charset="0"/>
              </a:rPr>
              <a:t> </a:t>
            </a:r>
            <a:r>
              <a:rPr lang="en-US" sz="1200" dirty="0">
                <a:solidFill>
                  <a:prstClr val="black"/>
                </a:solidFill>
                <a:cs typeface="Tahoma" pitchFamily="34" charset="0"/>
              </a:rPr>
              <a:t>will facilitate the transition for the </a:t>
            </a:r>
            <a:r>
              <a:rPr lang="en-US" sz="1200" dirty="0" smtClean="0">
                <a:solidFill>
                  <a:prstClr val="black"/>
                </a:solidFill>
                <a:cs typeface="Tahoma" pitchFamily="34" charset="0"/>
              </a:rPr>
              <a:t>PCP</a:t>
            </a:r>
          </a:p>
          <a:p>
            <a:pPr algn="ctr"/>
            <a:r>
              <a:rPr lang="en-US" sz="1200" b="1" dirty="0" err="1" smtClean="0"/>
              <a:t>NaviHealth</a:t>
            </a:r>
            <a:r>
              <a:rPr lang="en-US" sz="1200" b="1" dirty="0" smtClean="0"/>
              <a:t> Phone</a:t>
            </a:r>
            <a:r>
              <a:rPr lang="en-US" sz="1200" b="1" dirty="0"/>
              <a:t>: </a:t>
            </a:r>
            <a:r>
              <a:rPr lang="en-US" sz="1200" b="1" dirty="0" smtClean="0"/>
              <a:t>1-855-512-7005</a:t>
            </a:r>
            <a:r>
              <a:rPr lang="en-US" sz="1200" b="1" dirty="0"/>
              <a:t>   </a:t>
            </a:r>
            <a:r>
              <a:rPr lang="en-US" sz="1200" b="1" dirty="0" err="1" smtClean="0"/>
              <a:t>NaviHealth</a:t>
            </a:r>
            <a:r>
              <a:rPr lang="en-US" sz="1200" b="1" dirty="0" smtClean="0"/>
              <a:t> Fax</a:t>
            </a:r>
            <a:r>
              <a:rPr lang="en-US" sz="1200" b="1" dirty="0"/>
              <a:t>:  </a:t>
            </a:r>
            <a:r>
              <a:rPr lang="en-US" sz="1200" b="1" dirty="0" smtClean="0"/>
              <a:t>855-847-7240</a:t>
            </a:r>
            <a:endParaRPr lang="en-US" sz="1200" b="1" dirty="0"/>
          </a:p>
        </p:txBody>
      </p:sp>
      <p:cxnSp>
        <p:nvCxnSpPr>
          <p:cNvPr id="12" name="Straight Connector 11"/>
          <p:cNvCxnSpPr/>
          <p:nvPr/>
        </p:nvCxnSpPr>
        <p:spPr>
          <a:xfrm>
            <a:off x="114299" y="716234"/>
            <a:ext cx="8877301"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978930" y="4387768"/>
            <a:ext cx="6057666" cy="1263134"/>
          </a:xfrm>
          <a:prstGeom prst="rect">
            <a:avLst/>
          </a:prstGeom>
          <a:noFill/>
          <a:ln w="57150">
            <a:solidFill>
              <a:schemeClr val="accent3"/>
            </a:solidFill>
          </a:ln>
          <a:effectLst/>
        </p:spPr>
        <p:style>
          <a:lnRef idx="2">
            <a:schemeClr val="accent2"/>
          </a:lnRef>
          <a:fillRef idx="1">
            <a:schemeClr val="lt1"/>
          </a:fillRef>
          <a:effectRef idx="0">
            <a:schemeClr val="accent2"/>
          </a:effectRef>
          <a:fontRef idx="minor">
            <a:schemeClr val="dk1"/>
          </a:fontRef>
        </p:style>
        <p:txBody>
          <a:bodyPr>
            <a:scene3d>
              <a:camera prst="orthographicFront">
                <a:rot lat="0" lon="0" rev="0"/>
              </a:camera>
              <a:lightRig rig="threePt" dir="t"/>
            </a:scene3d>
          </a:bodyPr>
          <a:lstStyle/>
          <a:p>
            <a:pPr lvl="1" indent="-228600" algn="ctr" fontAlgn="base">
              <a:spcBef>
                <a:spcPct val="0"/>
              </a:spcBef>
              <a:spcAft>
                <a:spcPct val="0"/>
              </a:spcAft>
              <a:defRPr/>
            </a:pPr>
            <a:r>
              <a:rPr lang="en-US" sz="1600" b="1" dirty="0">
                <a:solidFill>
                  <a:srgbClr val="1F497D"/>
                </a:solidFill>
              </a:rPr>
              <a:t>Diabetic Test Meters and Strips</a:t>
            </a:r>
          </a:p>
          <a:p>
            <a:pPr lvl="1" indent="-173038" fontAlgn="base">
              <a:spcBef>
                <a:spcPct val="0"/>
              </a:spcBef>
              <a:spcAft>
                <a:spcPct val="0"/>
              </a:spcAft>
              <a:buFont typeface="Arial" panose="020B0604020202020204" pitchFamily="34" charset="0"/>
              <a:buChar char="•"/>
              <a:defRPr/>
            </a:pPr>
            <a:r>
              <a:rPr lang="en-US" sz="1200" dirty="0" smtClean="0">
                <a:solidFill>
                  <a:prstClr val="black"/>
                </a:solidFill>
              </a:rPr>
              <a:t>Patients </a:t>
            </a:r>
            <a:r>
              <a:rPr lang="en-US" sz="1200" dirty="0">
                <a:solidFill>
                  <a:prstClr val="black"/>
                </a:solidFill>
              </a:rPr>
              <a:t>can get </a:t>
            </a:r>
            <a:r>
              <a:rPr lang="en-US" sz="1200" dirty="0" smtClean="0">
                <a:solidFill>
                  <a:prstClr val="black"/>
                </a:solidFill>
              </a:rPr>
              <a:t>free preferred meters (once every two years) and </a:t>
            </a:r>
            <a:r>
              <a:rPr lang="en-US" sz="1200" dirty="0">
                <a:solidFill>
                  <a:prstClr val="black"/>
                </a:solidFill>
              </a:rPr>
              <a:t>test </a:t>
            </a:r>
            <a:r>
              <a:rPr lang="en-US" sz="1200" dirty="0" smtClean="0">
                <a:solidFill>
                  <a:prstClr val="black"/>
                </a:solidFill>
              </a:rPr>
              <a:t>strips (200 strips every 30 days) from a network pharmacy</a:t>
            </a:r>
          </a:p>
          <a:p>
            <a:pPr lvl="1" indent="-173038" fontAlgn="base">
              <a:spcBef>
                <a:spcPct val="0"/>
              </a:spcBef>
              <a:spcAft>
                <a:spcPct val="0"/>
              </a:spcAft>
              <a:buFont typeface="Arial" panose="020B0604020202020204" pitchFamily="34" charset="0"/>
              <a:buChar char="•"/>
              <a:defRPr/>
            </a:pPr>
            <a:r>
              <a:rPr lang="en-US" sz="1200" dirty="0" smtClean="0">
                <a:solidFill>
                  <a:prstClr val="black"/>
                </a:solidFill>
              </a:rPr>
              <a:t>Preferred Diabetic Supply Vendors</a:t>
            </a:r>
          </a:p>
          <a:p>
            <a:pPr lvl="2" indent="-173038" fontAlgn="base">
              <a:spcBef>
                <a:spcPct val="0"/>
              </a:spcBef>
              <a:spcAft>
                <a:spcPct val="0"/>
              </a:spcAft>
              <a:buFont typeface="Arial" panose="020B0604020202020204" pitchFamily="34" charset="0"/>
              <a:buChar char="•"/>
              <a:defRPr/>
            </a:pPr>
            <a:r>
              <a:rPr lang="en-US" sz="1200" dirty="0" smtClean="0">
                <a:solidFill>
                  <a:prstClr val="black"/>
                </a:solidFill>
              </a:rPr>
              <a:t>Abbott Diabetes Care: 1-866-224-8892</a:t>
            </a:r>
          </a:p>
          <a:p>
            <a:pPr lvl="2" indent="-173038" fontAlgn="base">
              <a:spcBef>
                <a:spcPct val="0"/>
              </a:spcBef>
              <a:spcAft>
                <a:spcPct val="0"/>
              </a:spcAft>
              <a:buFont typeface="Arial" panose="020B0604020202020204" pitchFamily="34" charset="0"/>
              <a:buChar char="•"/>
              <a:defRPr/>
            </a:pPr>
            <a:r>
              <a:rPr lang="en-US" sz="1200" dirty="0" err="1" smtClean="0">
                <a:solidFill>
                  <a:prstClr val="black"/>
                </a:solidFill>
              </a:rPr>
              <a:t>Ascensia</a:t>
            </a:r>
            <a:r>
              <a:rPr lang="en-US" sz="1200" dirty="0" smtClean="0">
                <a:solidFill>
                  <a:prstClr val="black"/>
                </a:solidFill>
              </a:rPr>
              <a:t> Diabetes Care: 1-800-348-8100</a:t>
            </a:r>
            <a:endParaRPr lang="en-US" sz="1200" dirty="0">
              <a:solidFill>
                <a:prstClr val="black"/>
              </a:solidFill>
            </a:endParaRPr>
          </a:p>
          <a:p>
            <a:pPr>
              <a:defRPr/>
            </a:pPr>
            <a:endParaRPr lang="en-US" sz="1050" dirty="0">
              <a:solidFill>
                <a:prstClr val="black"/>
              </a:solidFill>
              <a:cs typeface="Tahoma" pitchFamily="34" charset="0"/>
            </a:endParaRPr>
          </a:p>
        </p:txBody>
      </p:sp>
      <p:sp>
        <p:nvSpPr>
          <p:cNvPr id="15" name="TextBox 14"/>
          <p:cNvSpPr txBox="1"/>
          <p:nvPr/>
        </p:nvSpPr>
        <p:spPr>
          <a:xfrm>
            <a:off x="2978930" y="755910"/>
            <a:ext cx="6057666" cy="1993011"/>
          </a:xfrm>
          <a:prstGeom prst="rect">
            <a:avLst/>
          </a:prstGeom>
          <a:ln w="57150">
            <a:solidFill>
              <a:schemeClr val="accent3"/>
            </a:solidFill>
          </a:ln>
          <a:effectLst/>
        </p:spPr>
        <p:style>
          <a:lnRef idx="2">
            <a:schemeClr val="accent2"/>
          </a:lnRef>
          <a:fillRef idx="1">
            <a:schemeClr val="lt1"/>
          </a:fillRef>
          <a:effectRef idx="0">
            <a:schemeClr val="accent2"/>
          </a:effectRef>
          <a:fontRef idx="minor">
            <a:schemeClr val="dk1"/>
          </a:fontRef>
        </p:style>
        <p:txBody>
          <a:bodyPr>
            <a:scene3d>
              <a:camera prst="orthographicFront">
                <a:rot lat="0" lon="0" rev="0"/>
              </a:camera>
              <a:lightRig rig="threePt" dir="t"/>
            </a:scene3d>
          </a:bodyPr>
          <a:lstStyle/>
          <a:p>
            <a:pPr algn="ctr">
              <a:defRPr/>
            </a:pPr>
            <a:r>
              <a:rPr lang="en-US" sz="1600" b="1" dirty="0">
                <a:solidFill>
                  <a:srgbClr val="4F81BD">
                    <a:lumMod val="75000"/>
                  </a:srgbClr>
                </a:solidFill>
                <a:cs typeface="Tahoma" pitchFamily="34" charset="0"/>
              </a:rPr>
              <a:t>CMS Star Rating </a:t>
            </a:r>
            <a:r>
              <a:rPr lang="en-US" sz="1600" b="1" dirty="0" smtClean="0">
                <a:solidFill>
                  <a:srgbClr val="4F81BD">
                    <a:lumMod val="75000"/>
                  </a:srgbClr>
                </a:solidFill>
                <a:cs typeface="Tahoma" pitchFamily="34" charset="0"/>
              </a:rPr>
              <a:t>System</a:t>
            </a:r>
            <a:endParaRPr lang="en-US" sz="1200" dirty="0">
              <a:solidFill>
                <a:srgbClr val="4F81BD">
                  <a:lumMod val="75000"/>
                </a:srgbClr>
              </a:solidFill>
              <a:cs typeface="Tahoma" pitchFamily="34" charset="0"/>
            </a:endParaRPr>
          </a:p>
          <a:p>
            <a:pPr algn="ctr">
              <a:defRPr/>
            </a:pPr>
            <a:r>
              <a:rPr lang="en-US" sz="1200" dirty="0">
                <a:solidFill>
                  <a:schemeClr val="tx1"/>
                </a:solidFill>
                <a:cs typeface="Tahoma" pitchFamily="34" charset="0"/>
              </a:rPr>
              <a:t>Medicare Advantage Plan ranking developed by </a:t>
            </a:r>
            <a:r>
              <a:rPr lang="en-US" sz="1200" dirty="0" smtClean="0">
                <a:solidFill>
                  <a:schemeClr val="tx1"/>
                </a:solidFill>
                <a:cs typeface="Tahoma" pitchFamily="34" charset="0"/>
              </a:rPr>
              <a:t>CMS to help </a:t>
            </a:r>
            <a:r>
              <a:rPr lang="en-US" sz="1200" dirty="0">
                <a:solidFill>
                  <a:schemeClr val="tx1"/>
                </a:solidFill>
                <a:cs typeface="Tahoma" pitchFamily="34" charset="0"/>
              </a:rPr>
              <a:t>beneficiaries identify and choose an MA </a:t>
            </a:r>
            <a:r>
              <a:rPr lang="en-US" sz="1200" dirty="0" smtClean="0">
                <a:solidFill>
                  <a:schemeClr val="tx1"/>
                </a:solidFill>
                <a:cs typeface="Tahoma" pitchFamily="34" charset="0"/>
              </a:rPr>
              <a:t>Plan. Stars are based on the following:</a:t>
            </a:r>
            <a:endParaRPr lang="en-US" sz="1200" dirty="0">
              <a:solidFill>
                <a:schemeClr val="tx1"/>
              </a:solidFill>
              <a:cs typeface="Tahoma" pitchFamily="34" charset="0"/>
            </a:endParaRPr>
          </a:p>
          <a:p>
            <a:pPr>
              <a:defRPr/>
            </a:pPr>
            <a:endParaRPr lang="en-US" sz="600" dirty="0">
              <a:solidFill>
                <a:schemeClr val="tx1"/>
              </a:solidFill>
              <a:cs typeface="Tahoma" pitchFamily="34" charset="0"/>
            </a:endParaRPr>
          </a:p>
          <a:p>
            <a:pPr algn="ctr">
              <a:defRPr/>
            </a:pPr>
            <a:r>
              <a:rPr lang="en-US" sz="1200" b="1" dirty="0" smtClean="0">
                <a:solidFill>
                  <a:schemeClr val="tx1"/>
                </a:solidFill>
                <a:cs typeface="Tahoma" pitchFamily="34" charset="0"/>
              </a:rPr>
              <a:t>Member Surveys (CAHPS &amp; HOS): </a:t>
            </a:r>
            <a:r>
              <a:rPr lang="en-US" sz="1200" dirty="0" smtClean="0">
                <a:solidFill>
                  <a:schemeClr val="tx1"/>
                </a:solidFill>
                <a:cs typeface="Tahoma" pitchFamily="34" charset="0"/>
              </a:rPr>
              <a:t>Are </a:t>
            </a:r>
            <a:r>
              <a:rPr lang="en-US" sz="1200" dirty="0">
                <a:solidFill>
                  <a:schemeClr val="tx1"/>
                </a:solidFill>
                <a:cs typeface="Tahoma" pitchFamily="34" charset="0"/>
              </a:rPr>
              <a:t>you satisfied with your health plan?</a:t>
            </a:r>
          </a:p>
          <a:p>
            <a:pPr algn="ctr">
              <a:defRPr/>
            </a:pPr>
            <a:r>
              <a:rPr lang="en-US" sz="1200" b="1" dirty="0">
                <a:solidFill>
                  <a:schemeClr val="tx1"/>
                </a:solidFill>
                <a:cs typeface="Tahoma" pitchFamily="34" charset="0"/>
              </a:rPr>
              <a:t>Clinical </a:t>
            </a:r>
            <a:r>
              <a:rPr lang="en-US" sz="1200" b="1" dirty="0" smtClean="0">
                <a:solidFill>
                  <a:schemeClr val="tx1"/>
                </a:solidFill>
                <a:cs typeface="Tahoma" pitchFamily="34" charset="0"/>
              </a:rPr>
              <a:t>Information (HEDIS &amp; PDE): </a:t>
            </a:r>
            <a:r>
              <a:rPr lang="en-US" sz="1200" dirty="0" smtClean="0">
                <a:solidFill>
                  <a:schemeClr val="tx1"/>
                </a:solidFill>
                <a:cs typeface="Tahoma" pitchFamily="34" charset="0"/>
              </a:rPr>
              <a:t>How </a:t>
            </a:r>
            <a:r>
              <a:rPr lang="en-US" sz="1200" dirty="0">
                <a:solidFill>
                  <a:schemeClr val="tx1"/>
                </a:solidFill>
                <a:cs typeface="Tahoma" pitchFamily="34" charset="0"/>
              </a:rPr>
              <a:t>well are chronic conditions controlled?</a:t>
            </a:r>
          </a:p>
          <a:p>
            <a:pPr algn="ctr">
              <a:defRPr/>
            </a:pPr>
            <a:r>
              <a:rPr lang="en-US" sz="1200" b="1" dirty="0">
                <a:solidFill>
                  <a:schemeClr val="tx1"/>
                </a:solidFill>
                <a:cs typeface="Tahoma" pitchFamily="34" charset="0"/>
              </a:rPr>
              <a:t>CMS </a:t>
            </a:r>
            <a:r>
              <a:rPr lang="en-US" sz="1200" b="1" dirty="0" smtClean="0">
                <a:solidFill>
                  <a:schemeClr val="tx1"/>
                </a:solidFill>
                <a:cs typeface="Tahoma" pitchFamily="34" charset="0"/>
              </a:rPr>
              <a:t>Oversight: </a:t>
            </a:r>
            <a:r>
              <a:rPr lang="en-US" sz="1200" dirty="0" smtClean="0">
                <a:solidFill>
                  <a:schemeClr val="tx1"/>
                </a:solidFill>
                <a:cs typeface="Tahoma" pitchFamily="34" charset="0"/>
              </a:rPr>
              <a:t>On-sight </a:t>
            </a:r>
            <a:r>
              <a:rPr lang="en-US" sz="1200" dirty="0">
                <a:solidFill>
                  <a:schemeClr val="tx1"/>
                </a:solidFill>
                <a:cs typeface="Tahoma" pitchFamily="34" charset="0"/>
              </a:rPr>
              <a:t>audits, secret shoppers, </a:t>
            </a:r>
            <a:r>
              <a:rPr lang="en-US" sz="1200" dirty="0" smtClean="0">
                <a:solidFill>
                  <a:schemeClr val="tx1"/>
                </a:solidFill>
                <a:cs typeface="Tahoma" pitchFamily="34" charset="0"/>
              </a:rPr>
              <a:t>requests </a:t>
            </a:r>
            <a:r>
              <a:rPr lang="en-US" sz="1200" dirty="0">
                <a:solidFill>
                  <a:schemeClr val="tx1"/>
                </a:solidFill>
                <a:cs typeface="Tahoma" pitchFamily="34" charset="0"/>
              </a:rPr>
              <a:t>for </a:t>
            </a:r>
            <a:r>
              <a:rPr lang="en-US" sz="1200" dirty="0" smtClean="0">
                <a:solidFill>
                  <a:schemeClr val="tx1"/>
                </a:solidFill>
                <a:cs typeface="Tahoma" pitchFamily="34" charset="0"/>
              </a:rPr>
              <a:t>information</a:t>
            </a:r>
          </a:p>
          <a:p>
            <a:pPr algn="ctr">
              <a:defRPr/>
            </a:pPr>
            <a:endParaRPr lang="en-US" sz="700" b="1" dirty="0">
              <a:solidFill>
                <a:srgbClr val="4F81BD">
                  <a:lumMod val="75000"/>
                </a:srgbClr>
              </a:solidFill>
              <a:cs typeface="Tahoma" pitchFamily="34" charset="0"/>
            </a:endParaRPr>
          </a:p>
          <a:p>
            <a:pPr algn="ctr">
              <a:defRPr/>
            </a:pPr>
            <a:r>
              <a:rPr lang="en-US" sz="1600" b="1" dirty="0" smtClean="0">
                <a:solidFill>
                  <a:schemeClr val="tx2"/>
                </a:solidFill>
                <a:cs typeface="Tahoma" pitchFamily="34" charset="0"/>
              </a:rPr>
              <a:t>Cigna Medicare is a 3.5 Star Plan!</a:t>
            </a:r>
            <a:endParaRPr lang="en-US" sz="1600" b="1" dirty="0">
              <a:solidFill>
                <a:schemeClr val="tx2"/>
              </a:solidFill>
              <a:cs typeface="Tahoma" pitchFamily="34" charset="0"/>
            </a:endParaRPr>
          </a:p>
        </p:txBody>
      </p:sp>
      <p:grpSp>
        <p:nvGrpSpPr>
          <p:cNvPr id="4" name="Group 3"/>
          <p:cNvGrpSpPr/>
          <p:nvPr/>
        </p:nvGrpSpPr>
        <p:grpSpPr>
          <a:xfrm>
            <a:off x="5021434" y="2421187"/>
            <a:ext cx="1468759" cy="228600"/>
            <a:chOff x="940143" y="5653730"/>
            <a:chExt cx="1955457" cy="343927"/>
          </a:xfrm>
        </p:grpSpPr>
        <p:sp>
          <p:nvSpPr>
            <p:cNvPr id="3" name="5-Point Star 2"/>
            <p:cNvSpPr/>
            <p:nvPr/>
          </p:nvSpPr>
          <p:spPr>
            <a:xfrm>
              <a:off x="940143" y="5653730"/>
              <a:ext cx="381000" cy="342899"/>
            </a:xfrm>
            <a:prstGeom prst="star5">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5-Point Star 15"/>
            <p:cNvSpPr/>
            <p:nvPr/>
          </p:nvSpPr>
          <p:spPr>
            <a:xfrm>
              <a:off x="1447800" y="5653730"/>
              <a:ext cx="381000" cy="342899"/>
            </a:xfrm>
            <a:prstGeom prst="star5">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5-Point Star 17"/>
            <p:cNvSpPr/>
            <p:nvPr/>
          </p:nvSpPr>
          <p:spPr>
            <a:xfrm>
              <a:off x="1981200" y="5653730"/>
              <a:ext cx="381000" cy="342899"/>
            </a:xfrm>
            <a:prstGeom prst="star5">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5-Point Star 18"/>
            <p:cNvSpPr/>
            <p:nvPr/>
          </p:nvSpPr>
          <p:spPr>
            <a:xfrm>
              <a:off x="2514600" y="5654758"/>
              <a:ext cx="381000" cy="342899"/>
            </a:xfrm>
            <a:prstGeom prst="star5">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extBox 4"/>
          <p:cNvSpPr txBox="1"/>
          <p:nvPr/>
        </p:nvSpPr>
        <p:spPr>
          <a:xfrm>
            <a:off x="1828800" y="4495800"/>
            <a:ext cx="533400" cy="369332"/>
          </a:xfrm>
          <a:prstGeom prst="rect">
            <a:avLst/>
          </a:prstGeom>
          <a:noFill/>
        </p:spPr>
        <p:txBody>
          <a:bodyPr wrap="square" rtlCol="0">
            <a:spAutoFit/>
          </a:bodyPr>
          <a:lstStyle/>
          <a:p>
            <a:endParaRPr lang="en-US" dirty="0"/>
          </a:p>
        </p:txBody>
      </p:sp>
      <p:sp>
        <p:nvSpPr>
          <p:cNvPr id="21" name="TextBox 20"/>
          <p:cNvSpPr txBox="1"/>
          <p:nvPr/>
        </p:nvSpPr>
        <p:spPr>
          <a:xfrm>
            <a:off x="2983672" y="5748580"/>
            <a:ext cx="6052923" cy="880820"/>
          </a:xfrm>
          <a:prstGeom prst="rect">
            <a:avLst/>
          </a:prstGeom>
          <a:solidFill>
            <a:schemeClr val="bg1"/>
          </a:solidFill>
          <a:ln w="57150">
            <a:solidFill>
              <a:schemeClr val="accent3"/>
            </a:solidFill>
          </a:ln>
          <a:effectLst/>
        </p:spPr>
        <p:style>
          <a:lnRef idx="2">
            <a:schemeClr val="accent2"/>
          </a:lnRef>
          <a:fillRef idx="1">
            <a:schemeClr val="lt1"/>
          </a:fillRef>
          <a:effectRef idx="0">
            <a:schemeClr val="accent2"/>
          </a:effectRef>
          <a:fontRef idx="minor">
            <a:schemeClr val="dk1"/>
          </a:fontRef>
        </p:style>
        <p:txBody>
          <a:bodyPr>
            <a:scene3d>
              <a:camera prst="orthographicFront">
                <a:rot lat="0" lon="0" rev="0"/>
              </a:camera>
              <a:lightRig rig="threePt" dir="t"/>
            </a:scene3d>
          </a:bodyPr>
          <a:lstStyle/>
          <a:p>
            <a:pPr marL="0" lvl="1" indent="-228600" algn="ctr" fontAlgn="base">
              <a:spcBef>
                <a:spcPct val="0"/>
              </a:spcBef>
              <a:spcAft>
                <a:spcPct val="0"/>
              </a:spcAft>
              <a:defRPr/>
            </a:pPr>
            <a:r>
              <a:rPr lang="en-US" sz="1600" b="1" dirty="0" smtClean="0">
                <a:solidFill>
                  <a:schemeClr val="tx2"/>
                </a:solidFill>
              </a:rPr>
              <a:t>Thank you for partnering with Cigna Medicare in our</a:t>
            </a:r>
          </a:p>
          <a:p>
            <a:pPr marL="0" lvl="1" indent="-228600" algn="ctr" fontAlgn="base">
              <a:spcBef>
                <a:spcPct val="0"/>
              </a:spcBef>
              <a:spcAft>
                <a:spcPct val="0"/>
              </a:spcAft>
              <a:defRPr/>
            </a:pPr>
            <a:r>
              <a:rPr lang="en-US" sz="1600" b="1" dirty="0">
                <a:solidFill>
                  <a:schemeClr val="tx2"/>
                </a:solidFill>
              </a:rPr>
              <a:t>mission to understand our customers’ needs and work together to help them achieve healthier, more secure lives</a:t>
            </a:r>
            <a:r>
              <a:rPr lang="en-US" sz="1600" b="1" dirty="0" smtClean="0">
                <a:solidFill>
                  <a:schemeClr val="tx2"/>
                </a:solidFill>
              </a:rPr>
              <a:t>.</a:t>
            </a:r>
          </a:p>
          <a:p>
            <a:pPr marL="0" lvl="1" indent="-228600" algn="ctr" fontAlgn="base">
              <a:spcBef>
                <a:spcPct val="0"/>
              </a:spcBef>
              <a:spcAft>
                <a:spcPct val="0"/>
              </a:spcAft>
              <a:defRPr/>
            </a:pPr>
            <a:endParaRPr lang="en-US" sz="1400" dirty="0" smtClean="0">
              <a:solidFill>
                <a:schemeClr val="tx1"/>
              </a:solidFill>
            </a:endParaRPr>
          </a:p>
          <a:p>
            <a:pPr marL="0" lvl="1" indent="-228600" algn="ctr" fontAlgn="base">
              <a:spcBef>
                <a:spcPct val="0"/>
              </a:spcBef>
              <a:spcAft>
                <a:spcPct val="0"/>
              </a:spcAft>
              <a:defRPr/>
            </a:pPr>
            <a:endParaRPr lang="en-US" sz="1400" dirty="0">
              <a:solidFill>
                <a:schemeClr val="tx1"/>
              </a:solidFill>
            </a:endParaRPr>
          </a:p>
          <a:p>
            <a:pPr marL="0" lvl="1" indent="-228600" algn="ctr" fontAlgn="base">
              <a:spcBef>
                <a:spcPct val="0"/>
              </a:spcBef>
              <a:spcAft>
                <a:spcPct val="0"/>
              </a:spcAft>
              <a:defRPr/>
            </a:pPr>
            <a:endParaRPr lang="en-US" sz="1400" dirty="0">
              <a:solidFill>
                <a:schemeClr val="tx1"/>
              </a:solidFill>
            </a:endParaRPr>
          </a:p>
          <a:p>
            <a:pPr marL="0" lvl="1" indent="-228600" fontAlgn="base">
              <a:spcBef>
                <a:spcPct val="0"/>
              </a:spcBef>
              <a:spcAft>
                <a:spcPct val="0"/>
              </a:spcAft>
              <a:defRPr/>
            </a:pPr>
            <a:endParaRPr lang="en-US" sz="1400" dirty="0" smtClean="0">
              <a:solidFill>
                <a:schemeClr val="tx1"/>
              </a:solidFill>
            </a:endParaRPr>
          </a:p>
          <a:p>
            <a:pPr lvl="1" indent="-228600" algn="ctr" fontAlgn="base">
              <a:spcBef>
                <a:spcPct val="0"/>
              </a:spcBef>
              <a:spcAft>
                <a:spcPct val="0"/>
              </a:spcAft>
              <a:defRPr/>
            </a:pPr>
            <a:endParaRPr lang="en-US" sz="1400" b="1" dirty="0" smtClean="0">
              <a:solidFill>
                <a:srgbClr val="1F497D"/>
              </a:solidFill>
            </a:endParaRPr>
          </a:p>
        </p:txBody>
      </p:sp>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1" y="77317"/>
            <a:ext cx="1752599" cy="570820"/>
          </a:xfrm>
          <a:prstGeom prst="rect">
            <a:avLst/>
          </a:prstGeom>
        </p:spPr>
      </p:pic>
      <p:sp>
        <p:nvSpPr>
          <p:cNvPr id="23" name="TextBox 22"/>
          <p:cNvSpPr txBox="1"/>
          <p:nvPr/>
        </p:nvSpPr>
        <p:spPr>
          <a:xfrm>
            <a:off x="114299" y="761033"/>
            <a:ext cx="2750162" cy="5868367"/>
          </a:xfrm>
          <a:prstGeom prst="rect">
            <a:avLst/>
          </a:prstGeom>
          <a:noFill/>
          <a:ln w="57150">
            <a:solidFill>
              <a:schemeClr val="accent3"/>
            </a:solidFill>
          </a:ln>
          <a:effectLst/>
        </p:spPr>
        <p:style>
          <a:lnRef idx="2">
            <a:schemeClr val="accent2"/>
          </a:lnRef>
          <a:fillRef idx="1">
            <a:schemeClr val="lt1"/>
          </a:fillRef>
          <a:effectRef idx="0">
            <a:schemeClr val="accent2"/>
          </a:effectRef>
          <a:fontRef idx="minor">
            <a:schemeClr val="dk1"/>
          </a:fontRef>
        </p:style>
        <p:txBody>
          <a:bodyPr numCol="1">
            <a:scene3d>
              <a:camera prst="orthographicFront">
                <a:rot lat="0" lon="0" rev="0"/>
              </a:camera>
              <a:lightRig rig="threePt" dir="t"/>
            </a:scene3d>
          </a:bodyPr>
          <a:lstStyle/>
          <a:p>
            <a:pPr fontAlgn="base">
              <a:spcBef>
                <a:spcPct val="0"/>
              </a:spcBef>
              <a:spcAft>
                <a:spcPct val="0"/>
              </a:spcAft>
              <a:defRPr/>
            </a:pPr>
            <a:r>
              <a:rPr lang="en-US" sz="1400" b="1" u="sng" dirty="0" smtClean="0">
                <a:solidFill>
                  <a:srgbClr val="4F81BD">
                    <a:lumMod val="75000"/>
                  </a:srgbClr>
                </a:solidFill>
                <a:cs typeface="Tahoma" pitchFamily="34" charset="0"/>
              </a:rPr>
              <a:t>Key Contact List:</a:t>
            </a:r>
            <a:endParaRPr lang="en-US" sz="1400" b="1" dirty="0" smtClean="0">
              <a:solidFill>
                <a:srgbClr val="1F497D"/>
              </a:solidFill>
            </a:endParaRPr>
          </a:p>
          <a:p>
            <a:pPr fontAlgn="base">
              <a:spcBef>
                <a:spcPct val="0"/>
              </a:spcBef>
              <a:spcAft>
                <a:spcPct val="0"/>
              </a:spcAft>
              <a:defRPr/>
            </a:pPr>
            <a:r>
              <a:rPr lang="en-US" sz="1100" b="1" dirty="0" smtClean="0">
                <a:solidFill>
                  <a:srgbClr val="1F497D"/>
                </a:solidFill>
              </a:rPr>
              <a:t>Arcadia Support</a:t>
            </a:r>
          </a:p>
          <a:p>
            <a:pPr fontAlgn="base">
              <a:spcBef>
                <a:spcPct val="0"/>
              </a:spcBef>
              <a:spcAft>
                <a:spcPct val="0"/>
              </a:spcAft>
              <a:defRPr/>
            </a:pPr>
            <a:r>
              <a:rPr lang="en-US" sz="1100" dirty="0" smtClean="0">
                <a:solidFill>
                  <a:srgbClr val="1F497D"/>
                </a:solidFill>
              </a:rPr>
              <a:t>888-853-8095</a:t>
            </a:r>
          </a:p>
          <a:p>
            <a:pPr fontAlgn="base">
              <a:spcBef>
                <a:spcPct val="0"/>
              </a:spcBef>
              <a:spcAft>
                <a:spcPct val="0"/>
              </a:spcAft>
              <a:defRPr/>
            </a:pPr>
            <a:r>
              <a:rPr lang="en-US" sz="1100" b="1" dirty="0" smtClean="0">
                <a:solidFill>
                  <a:srgbClr val="1F497D"/>
                </a:solidFill>
              </a:rPr>
              <a:t>Behavioral Health/Substance Abuse</a:t>
            </a:r>
          </a:p>
          <a:p>
            <a:pPr fontAlgn="base">
              <a:spcBef>
                <a:spcPct val="0"/>
              </a:spcBef>
              <a:spcAft>
                <a:spcPct val="0"/>
              </a:spcAft>
              <a:defRPr/>
            </a:pPr>
            <a:r>
              <a:rPr lang="en-US" sz="1100" dirty="0" smtClean="0">
                <a:solidFill>
                  <a:srgbClr val="1F497D"/>
                </a:solidFill>
              </a:rPr>
              <a:t>1-866-780-8546</a:t>
            </a:r>
          </a:p>
          <a:p>
            <a:pPr fontAlgn="base">
              <a:spcBef>
                <a:spcPct val="0"/>
              </a:spcBef>
              <a:spcAft>
                <a:spcPct val="0"/>
              </a:spcAft>
              <a:defRPr/>
            </a:pPr>
            <a:r>
              <a:rPr lang="en-US" sz="1100" b="1" dirty="0">
                <a:solidFill>
                  <a:srgbClr val="1F497D"/>
                </a:solidFill>
              </a:rPr>
              <a:t>Case </a:t>
            </a:r>
            <a:r>
              <a:rPr lang="en-US" sz="1100" b="1" dirty="0" smtClean="0">
                <a:solidFill>
                  <a:srgbClr val="1F497D"/>
                </a:solidFill>
              </a:rPr>
              <a:t>Management</a:t>
            </a:r>
          </a:p>
          <a:p>
            <a:pPr fontAlgn="base">
              <a:spcBef>
                <a:spcPct val="0"/>
              </a:spcBef>
              <a:spcAft>
                <a:spcPct val="0"/>
              </a:spcAft>
              <a:defRPr/>
            </a:pPr>
            <a:r>
              <a:rPr lang="en-US" sz="1100" dirty="0" smtClean="0">
                <a:solidFill>
                  <a:srgbClr val="1F497D"/>
                </a:solidFill>
              </a:rPr>
              <a:t>1-877-562-4395 (press 4)</a:t>
            </a:r>
          </a:p>
          <a:p>
            <a:pPr fontAlgn="base">
              <a:spcBef>
                <a:spcPct val="0"/>
              </a:spcBef>
              <a:spcAft>
                <a:spcPct val="0"/>
              </a:spcAft>
              <a:defRPr/>
            </a:pPr>
            <a:r>
              <a:rPr lang="en-US" sz="1100" b="1" dirty="0" smtClean="0">
                <a:solidFill>
                  <a:srgbClr val="1F497D"/>
                </a:solidFill>
              </a:rPr>
              <a:t>Cigna Medicare Prescription Drug Plan</a:t>
            </a:r>
          </a:p>
          <a:p>
            <a:pPr fontAlgn="base">
              <a:spcBef>
                <a:spcPct val="0"/>
              </a:spcBef>
              <a:spcAft>
                <a:spcPct val="0"/>
              </a:spcAft>
              <a:defRPr/>
            </a:pPr>
            <a:r>
              <a:rPr lang="en-US" sz="1100" dirty="0" smtClean="0">
                <a:solidFill>
                  <a:srgbClr val="1F497D"/>
                </a:solidFill>
              </a:rPr>
              <a:t>1-800-222-6700</a:t>
            </a:r>
            <a:endParaRPr lang="en-US" sz="1100" b="1" dirty="0" smtClean="0">
              <a:solidFill>
                <a:srgbClr val="1F497D"/>
              </a:solidFill>
            </a:endParaRPr>
          </a:p>
          <a:p>
            <a:pPr fontAlgn="base">
              <a:spcBef>
                <a:spcPct val="0"/>
              </a:spcBef>
              <a:spcAft>
                <a:spcPct val="0"/>
              </a:spcAft>
              <a:defRPr/>
            </a:pPr>
            <a:r>
              <a:rPr lang="en-US" sz="1100" b="1" dirty="0" smtClean="0">
                <a:solidFill>
                  <a:srgbClr val="1F497D"/>
                </a:solidFill>
              </a:rPr>
              <a:t>Claims, Benefits, and Eligibility</a:t>
            </a:r>
          </a:p>
          <a:p>
            <a:pPr fontAlgn="base">
              <a:spcBef>
                <a:spcPct val="0"/>
              </a:spcBef>
              <a:spcAft>
                <a:spcPct val="0"/>
              </a:spcAft>
              <a:defRPr/>
            </a:pPr>
            <a:r>
              <a:rPr lang="en-US" sz="1100" dirty="0">
                <a:solidFill>
                  <a:srgbClr val="1F497D"/>
                </a:solidFill>
              </a:rPr>
              <a:t>1-877-562-4395 (press </a:t>
            </a:r>
            <a:r>
              <a:rPr lang="en-US" sz="1100" dirty="0" smtClean="0">
                <a:solidFill>
                  <a:srgbClr val="1F497D"/>
                </a:solidFill>
              </a:rPr>
              <a:t>2)</a:t>
            </a:r>
          </a:p>
          <a:p>
            <a:pPr fontAlgn="base">
              <a:spcBef>
                <a:spcPct val="0"/>
              </a:spcBef>
              <a:spcAft>
                <a:spcPct val="0"/>
              </a:spcAft>
              <a:defRPr/>
            </a:pPr>
            <a:r>
              <a:rPr lang="en-US" sz="1100" b="1" dirty="0" err="1" smtClean="0">
                <a:solidFill>
                  <a:srgbClr val="1F497D"/>
                </a:solidFill>
              </a:rPr>
              <a:t>eviCore</a:t>
            </a:r>
            <a:r>
              <a:rPr lang="en-US" sz="1100" b="1" dirty="0" smtClean="0">
                <a:solidFill>
                  <a:srgbClr val="1F497D"/>
                </a:solidFill>
              </a:rPr>
              <a:t> Client Services</a:t>
            </a:r>
          </a:p>
          <a:p>
            <a:pPr fontAlgn="base">
              <a:spcBef>
                <a:spcPct val="0"/>
              </a:spcBef>
              <a:spcAft>
                <a:spcPct val="0"/>
              </a:spcAft>
              <a:defRPr/>
            </a:pPr>
            <a:r>
              <a:rPr lang="en-US" sz="1100" dirty="0" smtClean="0">
                <a:solidFill>
                  <a:srgbClr val="1F497D"/>
                </a:solidFill>
              </a:rPr>
              <a:t>1-800-575-4517</a:t>
            </a:r>
            <a:endParaRPr lang="en-US" sz="1100" dirty="0">
              <a:solidFill>
                <a:srgbClr val="1F497D"/>
              </a:solidFill>
            </a:endParaRPr>
          </a:p>
          <a:p>
            <a:pPr fontAlgn="base">
              <a:spcBef>
                <a:spcPct val="0"/>
              </a:spcBef>
              <a:spcAft>
                <a:spcPct val="0"/>
              </a:spcAft>
              <a:defRPr/>
            </a:pPr>
            <a:r>
              <a:rPr lang="en-US" sz="1100" b="1" dirty="0" smtClean="0">
                <a:solidFill>
                  <a:srgbClr val="1F497D"/>
                </a:solidFill>
              </a:rPr>
              <a:t>Express Scripts Pharmacy</a:t>
            </a:r>
            <a:endParaRPr lang="en-US" sz="1100" b="1" dirty="0">
              <a:solidFill>
                <a:srgbClr val="1F497D"/>
              </a:solidFill>
            </a:endParaRPr>
          </a:p>
          <a:p>
            <a:pPr fontAlgn="base">
              <a:spcBef>
                <a:spcPct val="0"/>
              </a:spcBef>
              <a:spcAft>
                <a:spcPct val="0"/>
              </a:spcAft>
              <a:defRPr/>
            </a:pPr>
            <a:r>
              <a:rPr lang="en-US" sz="1100" dirty="0" smtClean="0">
                <a:solidFill>
                  <a:srgbClr val="1F497D"/>
                </a:solidFill>
              </a:rPr>
              <a:t>1-877-860-0982</a:t>
            </a:r>
            <a:endParaRPr lang="en-US" sz="1100" b="1" dirty="0" smtClean="0">
              <a:solidFill>
                <a:srgbClr val="1F497D"/>
              </a:solidFill>
            </a:endParaRPr>
          </a:p>
          <a:p>
            <a:pPr fontAlgn="base">
              <a:spcBef>
                <a:spcPct val="0"/>
              </a:spcBef>
              <a:spcAft>
                <a:spcPct val="0"/>
              </a:spcAft>
              <a:defRPr/>
            </a:pPr>
            <a:r>
              <a:rPr lang="en-US" sz="1100" b="1" dirty="0" smtClean="0">
                <a:solidFill>
                  <a:srgbClr val="1F497D"/>
                </a:solidFill>
              </a:rPr>
              <a:t>Fitness </a:t>
            </a:r>
            <a:r>
              <a:rPr lang="en-US" sz="1100" b="1" dirty="0">
                <a:solidFill>
                  <a:srgbClr val="1F497D"/>
                </a:solidFill>
              </a:rPr>
              <a:t>(</a:t>
            </a:r>
            <a:r>
              <a:rPr lang="en-US" sz="1100" b="1" dirty="0" err="1" smtClean="0">
                <a:solidFill>
                  <a:srgbClr val="1F497D"/>
                </a:solidFill>
              </a:rPr>
              <a:t>Silver&amp;Fit</a:t>
            </a:r>
            <a:r>
              <a:rPr lang="en-US" sz="1100" b="1" dirty="0" smtClean="0">
                <a:solidFill>
                  <a:srgbClr val="1F497D"/>
                </a:solidFill>
              </a:rPr>
              <a:t>)</a:t>
            </a:r>
          </a:p>
          <a:p>
            <a:pPr fontAlgn="base">
              <a:spcBef>
                <a:spcPct val="0"/>
              </a:spcBef>
              <a:spcAft>
                <a:spcPct val="0"/>
              </a:spcAft>
              <a:defRPr/>
            </a:pPr>
            <a:r>
              <a:rPr lang="en-US" sz="1100" dirty="0" smtClean="0">
                <a:solidFill>
                  <a:srgbClr val="1F497D"/>
                </a:solidFill>
              </a:rPr>
              <a:t>1-888-886-1992</a:t>
            </a:r>
          </a:p>
          <a:p>
            <a:pPr fontAlgn="base">
              <a:spcBef>
                <a:spcPct val="0"/>
              </a:spcBef>
              <a:spcAft>
                <a:spcPct val="0"/>
              </a:spcAft>
              <a:defRPr/>
            </a:pPr>
            <a:r>
              <a:rPr lang="en-US" sz="1100" b="1" dirty="0" smtClean="0">
                <a:solidFill>
                  <a:srgbClr val="1F497D"/>
                </a:solidFill>
              </a:rPr>
              <a:t>HS Connect</a:t>
            </a:r>
          </a:p>
          <a:p>
            <a:pPr fontAlgn="base">
              <a:spcBef>
                <a:spcPct val="0"/>
              </a:spcBef>
              <a:spcAft>
                <a:spcPct val="0"/>
              </a:spcAft>
              <a:defRPr/>
            </a:pPr>
            <a:r>
              <a:rPr lang="en-US" sz="1100" dirty="0" smtClean="0">
                <a:solidFill>
                  <a:srgbClr val="1F497D"/>
                </a:solidFill>
              </a:rPr>
              <a:t>1-866-952-7596</a:t>
            </a:r>
          </a:p>
          <a:p>
            <a:pPr fontAlgn="base">
              <a:spcBef>
                <a:spcPct val="0"/>
              </a:spcBef>
              <a:spcAft>
                <a:spcPct val="0"/>
              </a:spcAft>
              <a:defRPr/>
            </a:pPr>
            <a:r>
              <a:rPr lang="en-US" sz="1100" b="1" dirty="0" smtClean="0">
                <a:solidFill>
                  <a:srgbClr val="1F497D"/>
                </a:solidFill>
              </a:rPr>
              <a:t>Member </a:t>
            </a:r>
            <a:r>
              <a:rPr lang="en-US" sz="1100" b="1" dirty="0">
                <a:solidFill>
                  <a:srgbClr val="1F497D"/>
                </a:solidFill>
              </a:rPr>
              <a:t>Customer Service</a:t>
            </a:r>
          </a:p>
          <a:p>
            <a:pPr fontAlgn="base">
              <a:spcBef>
                <a:spcPct val="0"/>
              </a:spcBef>
              <a:spcAft>
                <a:spcPct val="0"/>
              </a:spcAft>
              <a:defRPr/>
            </a:pPr>
            <a:r>
              <a:rPr lang="en-US" sz="1100" dirty="0" smtClean="0">
                <a:solidFill>
                  <a:srgbClr val="1F497D"/>
                </a:solidFill>
              </a:rPr>
              <a:t>1-800-668-3813</a:t>
            </a:r>
            <a:endParaRPr lang="en-US" sz="1100" dirty="0" smtClean="0">
              <a:solidFill>
                <a:schemeClr val="tx2"/>
              </a:solidFill>
            </a:endParaRPr>
          </a:p>
          <a:p>
            <a:pPr fontAlgn="base">
              <a:spcBef>
                <a:spcPct val="0"/>
              </a:spcBef>
              <a:spcAft>
                <a:spcPct val="0"/>
              </a:spcAft>
              <a:defRPr/>
            </a:pPr>
            <a:r>
              <a:rPr lang="en-US" sz="1100" b="1" dirty="0" smtClean="0">
                <a:solidFill>
                  <a:srgbClr val="1F497D"/>
                </a:solidFill>
              </a:rPr>
              <a:t>Post Discharge Meal Benefit (GA Foods)</a:t>
            </a:r>
          </a:p>
          <a:p>
            <a:pPr fontAlgn="base">
              <a:spcBef>
                <a:spcPct val="0"/>
              </a:spcBef>
              <a:spcAft>
                <a:spcPct val="0"/>
              </a:spcAft>
              <a:defRPr/>
            </a:pPr>
            <a:r>
              <a:rPr lang="en-US" sz="1100" dirty="0" smtClean="0">
                <a:solidFill>
                  <a:srgbClr val="1F497D"/>
                </a:solidFill>
              </a:rPr>
              <a:t>1-844-830-1602</a:t>
            </a:r>
          </a:p>
          <a:p>
            <a:pPr fontAlgn="base">
              <a:spcBef>
                <a:spcPct val="0"/>
              </a:spcBef>
              <a:spcAft>
                <a:spcPct val="0"/>
              </a:spcAft>
              <a:defRPr/>
            </a:pPr>
            <a:r>
              <a:rPr lang="en-US" sz="1100" b="1" dirty="0" smtClean="0">
                <a:solidFill>
                  <a:srgbClr val="1F497D"/>
                </a:solidFill>
              </a:rPr>
              <a:t>Provider Customer Service</a:t>
            </a:r>
          </a:p>
          <a:p>
            <a:pPr fontAlgn="base">
              <a:spcBef>
                <a:spcPct val="0"/>
              </a:spcBef>
              <a:spcAft>
                <a:spcPct val="0"/>
              </a:spcAft>
              <a:defRPr/>
            </a:pPr>
            <a:r>
              <a:rPr lang="en-US" sz="1100" dirty="0" smtClean="0">
                <a:solidFill>
                  <a:srgbClr val="1F497D"/>
                </a:solidFill>
              </a:rPr>
              <a:t>1-800-230-6138</a:t>
            </a:r>
          </a:p>
          <a:p>
            <a:pPr fontAlgn="base">
              <a:spcBef>
                <a:spcPct val="0"/>
              </a:spcBef>
              <a:spcAft>
                <a:spcPct val="0"/>
              </a:spcAft>
              <a:defRPr/>
            </a:pPr>
            <a:r>
              <a:rPr lang="en-US" sz="1100" b="1" dirty="0" smtClean="0">
                <a:solidFill>
                  <a:srgbClr val="1F497D"/>
                </a:solidFill>
              </a:rPr>
              <a:t>Referrals</a:t>
            </a:r>
            <a:endParaRPr lang="en-US" sz="1100" b="1" dirty="0">
              <a:solidFill>
                <a:schemeClr val="tx2"/>
              </a:solidFill>
            </a:endParaRPr>
          </a:p>
          <a:p>
            <a:pPr fontAlgn="base">
              <a:spcBef>
                <a:spcPct val="0"/>
              </a:spcBef>
              <a:spcAft>
                <a:spcPct val="0"/>
              </a:spcAft>
              <a:defRPr/>
            </a:pPr>
            <a:r>
              <a:rPr lang="en-US" sz="1100" dirty="0" smtClean="0">
                <a:solidFill>
                  <a:schemeClr val="tx2"/>
                </a:solidFill>
              </a:rPr>
              <a:t>HS Connect or 1-888-454-0013 (press 7)</a:t>
            </a:r>
            <a:endParaRPr lang="en-US" sz="1100" b="1" dirty="0" smtClean="0">
              <a:solidFill>
                <a:srgbClr val="1F497D"/>
              </a:solidFill>
            </a:endParaRPr>
          </a:p>
          <a:p>
            <a:pPr fontAlgn="base">
              <a:spcBef>
                <a:spcPct val="0"/>
              </a:spcBef>
              <a:spcAft>
                <a:spcPct val="0"/>
              </a:spcAft>
              <a:defRPr/>
            </a:pPr>
            <a:r>
              <a:rPr lang="en-US" sz="1100" b="1" dirty="0" smtClean="0">
                <a:solidFill>
                  <a:srgbClr val="1F497D"/>
                </a:solidFill>
              </a:rPr>
              <a:t>SNF </a:t>
            </a:r>
            <a:r>
              <a:rPr lang="en-US" sz="1100" b="1" dirty="0">
                <a:solidFill>
                  <a:srgbClr val="1F497D"/>
                </a:solidFill>
              </a:rPr>
              <a:t>Direct </a:t>
            </a:r>
            <a:r>
              <a:rPr lang="en-US" sz="1100" b="1" dirty="0" smtClean="0">
                <a:solidFill>
                  <a:srgbClr val="1F497D"/>
                </a:solidFill>
              </a:rPr>
              <a:t>Admit</a:t>
            </a:r>
          </a:p>
          <a:p>
            <a:pPr fontAlgn="base">
              <a:spcBef>
                <a:spcPct val="0"/>
              </a:spcBef>
              <a:spcAft>
                <a:spcPct val="0"/>
              </a:spcAft>
              <a:defRPr/>
            </a:pPr>
            <a:r>
              <a:rPr lang="en-US" sz="1100" dirty="0" smtClean="0">
                <a:solidFill>
                  <a:schemeClr val="tx2"/>
                </a:solidFill>
              </a:rPr>
              <a:t>1-855-512-7005</a:t>
            </a:r>
          </a:p>
          <a:p>
            <a:pPr fontAlgn="base">
              <a:spcBef>
                <a:spcPct val="0"/>
              </a:spcBef>
              <a:spcAft>
                <a:spcPct val="0"/>
              </a:spcAft>
              <a:defRPr/>
            </a:pPr>
            <a:r>
              <a:rPr lang="en-US" sz="1100" b="1" dirty="0" smtClean="0">
                <a:solidFill>
                  <a:schemeClr val="tx2"/>
                </a:solidFill>
              </a:rPr>
              <a:t>Superior Vision</a:t>
            </a:r>
          </a:p>
          <a:p>
            <a:pPr fontAlgn="base">
              <a:spcBef>
                <a:spcPct val="0"/>
              </a:spcBef>
              <a:spcAft>
                <a:spcPct val="0"/>
              </a:spcAft>
              <a:defRPr/>
            </a:pPr>
            <a:r>
              <a:rPr lang="en-US" sz="1100" dirty="0" smtClean="0">
                <a:solidFill>
                  <a:schemeClr val="tx2"/>
                </a:solidFill>
              </a:rPr>
              <a:t>1-888-886-1995</a:t>
            </a:r>
          </a:p>
          <a:p>
            <a:pPr fontAlgn="base">
              <a:spcBef>
                <a:spcPct val="0"/>
              </a:spcBef>
              <a:spcAft>
                <a:spcPct val="0"/>
              </a:spcAft>
              <a:defRPr/>
            </a:pPr>
            <a:r>
              <a:rPr lang="en-US" sz="1100" b="1" dirty="0" smtClean="0">
                <a:solidFill>
                  <a:srgbClr val="1F497D"/>
                </a:solidFill>
              </a:rPr>
              <a:t>Transportation </a:t>
            </a:r>
            <a:r>
              <a:rPr lang="en-US" sz="1100" b="1" dirty="0">
                <a:solidFill>
                  <a:srgbClr val="1F497D"/>
                </a:solidFill>
              </a:rPr>
              <a:t>(</a:t>
            </a:r>
            <a:r>
              <a:rPr lang="en-US" sz="1100" b="1" dirty="0" smtClean="0">
                <a:solidFill>
                  <a:srgbClr val="1F497D"/>
                </a:solidFill>
              </a:rPr>
              <a:t>Access2Care)</a:t>
            </a:r>
          </a:p>
          <a:p>
            <a:pPr fontAlgn="base">
              <a:spcBef>
                <a:spcPct val="0"/>
              </a:spcBef>
              <a:spcAft>
                <a:spcPct val="0"/>
              </a:spcAft>
              <a:defRPr/>
            </a:pPr>
            <a:r>
              <a:rPr lang="en-US" sz="1100" dirty="0" smtClean="0">
                <a:solidFill>
                  <a:srgbClr val="1F497D"/>
                </a:solidFill>
              </a:rPr>
              <a:t>1-888-223-7578</a:t>
            </a:r>
            <a:endParaRPr lang="en-US" sz="1100" dirty="0">
              <a:solidFill>
                <a:srgbClr val="1F497D"/>
              </a:solidFill>
            </a:endParaRPr>
          </a:p>
          <a:p>
            <a:pPr fontAlgn="base">
              <a:spcBef>
                <a:spcPct val="0"/>
              </a:spcBef>
              <a:spcAft>
                <a:spcPct val="0"/>
              </a:spcAft>
              <a:defRPr/>
            </a:pPr>
            <a:endParaRPr lang="en-US" sz="1200" b="1" dirty="0" smtClean="0">
              <a:solidFill>
                <a:srgbClr val="1F497D"/>
              </a:solidFill>
            </a:endParaRPr>
          </a:p>
          <a:p>
            <a:pPr fontAlgn="base">
              <a:spcBef>
                <a:spcPct val="0"/>
              </a:spcBef>
              <a:spcAft>
                <a:spcPct val="0"/>
              </a:spcAft>
              <a:defRPr/>
            </a:pPr>
            <a:endParaRPr lang="en-US" sz="1200" b="1" dirty="0">
              <a:solidFill>
                <a:srgbClr val="1F497D"/>
              </a:solidFill>
            </a:endParaRPr>
          </a:p>
        </p:txBody>
      </p:sp>
      <p:sp>
        <p:nvSpPr>
          <p:cNvPr id="6" name="TextBox 5"/>
          <p:cNvSpPr txBox="1"/>
          <p:nvPr/>
        </p:nvSpPr>
        <p:spPr>
          <a:xfrm>
            <a:off x="6751592" y="2370553"/>
            <a:ext cx="381755" cy="329184"/>
          </a:xfrm>
          <a:prstGeom prst="rect">
            <a:avLst/>
          </a:prstGeom>
          <a:solidFill>
            <a:schemeClr val="bg1"/>
          </a:solidFill>
        </p:spPr>
        <p:txBody>
          <a:bodyPr wrap="square" rtlCol="0">
            <a:spAutoFit/>
          </a:bodyPr>
          <a:lstStyle/>
          <a:p>
            <a:endParaRPr lang="en-US" dirty="0"/>
          </a:p>
        </p:txBody>
      </p:sp>
      <p:sp>
        <p:nvSpPr>
          <p:cNvPr id="7" name="Footer Placeholder 6"/>
          <p:cNvSpPr>
            <a:spLocks noGrp="1"/>
          </p:cNvSpPr>
          <p:nvPr>
            <p:ph type="ftr" sz="quarter" idx="11"/>
          </p:nvPr>
        </p:nvSpPr>
        <p:spPr/>
        <p:txBody>
          <a:bodyPr/>
          <a:lstStyle/>
          <a:p>
            <a:r>
              <a:rPr lang="en-US" altLang="en-US" smtClean="0"/>
              <a:t>Confidential, unpublished property of Cigna. Do not duplicate or distribute. Use and distribution limited solely to authorized personnel. © 2019 Cigna</a:t>
            </a:r>
            <a:endParaRPr lang="en-US" altLang="en-US" dirty="0"/>
          </a:p>
        </p:txBody>
      </p:sp>
      <p:sp>
        <p:nvSpPr>
          <p:cNvPr id="8" name="TextBox 7"/>
          <p:cNvSpPr txBox="1"/>
          <p:nvPr/>
        </p:nvSpPr>
        <p:spPr>
          <a:xfrm>
            <a:off x="6347107" y="2396553"/>
            <a:ext cx="426992" cy="310896"/>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627242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8C01F01-A601-4FE5-8E71-6675F782C625}" type="slidenum">
              <a:rPr lang="en-US" altLang="en-US" smtClean="0"/>
              <a:pPr/>
              <a:t>8</a:t>
            </a:fld>
            <a:endParaRPr lang="en-US" altLang="en-US" dirty="0"/>
          </a:p>
        </p:txBody>
      </p:sp>
      <p:sp>
        <p:nvSpPr>
          <p:cNvPr id="5" name="Footer Placeholder 4"/>
          <p:cNvSpPr>
            <a:spLocks noGrp="1"/>
          </p:cNvSpPr>
          <p:nvPr>
            <p:ph type="ftr" sz="quarter" idx="11"/>
          </p:nvPr>
        </p:nvSpPr>
        <p:spPr/>
        <p:txBody>
          <a:bodyPr/>
          <a:lstStyle/>
          <a:p>
            <a:r>
              <a:rPr lang="en-US" altLang="en-US" dirty="0"/>
              <a:t>Confidential, unpublished property of Cigna. Do not duplicate or distribute. Use and distribution limited solely to authorized personnel. © 2019 Cigna</a:t>
            </a:r>
          </a:p>
        </p:txBody>
      </p:sp>
      <p:sp>
        <p:nvSpPr>
          <p:cNvPr id="9" name="TextBox 8"/>
          <p:cNvSpPr txBox="1"/>
          <p:nvPr/>
        </p:nvSpPr>
        <p:spPr>
          <a:xfrm>
            <a:off x="0" y="3293806"/>
            <a:ext cx="9075174" cy="1015663"/>
          </a:xfrm>
          <a:prstGeom prst="rect">
            <a:avLst/>
          </a:prstGeom>
          <a:noFill/>
        </p:spPr>
        <p:txBody>
          <a:bodyPr wrap="square" rtlCol="0">
            <a:spAutoFit/>
          </a:bodyPr>
          <a:lstStyle/>
          <a:p>
            <a:r>
              <a:rPr lang="en-US" sz="1000" dirty="0">
                <a:solidFill>
                  <a:schemeClr val="bg1"/>
                </a:solidFill>
              </a:rPr>
              <a:t>All Cigna products and services are provided exclusively by or through operating subsidiaries of Cigna Corporation, including Cigna Health and Life Insurance Company, Cigna HealthCare of South Carolina, Inc., Cigna HealthCare of North Carolina, Inc., Cigna HealthCare of Georgia, Inc., Cigna HealthCare of Arizona, Inc., Cigna HealthCare of St. Louis, Inc., </a:t>
            </a:r>
            <a:r>
              <a:rPr lang="en-US" sz="1000" dirty="0" err="1">
                <a:solidFill>
                  <a:schemeClr val="bg1"/>
                </a:solidFill>
              </a:rPr>
              <a:t>HealthSpring</a:t>
            </a:r>
            <a:r>
              <a:rPr lang="en-US" sz="1000" dirty="0">
                <a:solidFill>
                  <a:schemeClr val="bg1"/>
                </a:solidFill>
              </a:rPr>
              <a:t> Life &amp; Health Insurance Company, Inc., </a:t>
            </a:r>
            <a:r>
              <a:rPr lang="en-US" sz="1000" dirty="0" err="1">
                <a:solidFill>
                  <a:schemeClr val="bg1"/>
                </a:solidFill>
              </a:rPr>
              <a:t>HealthSpring</a:t>
            </a:r>
            <a:r>
              <a:rPr lang="en-US" sz="1000" dirty="0">
                <a:solidFill>
                  <a:schemeClr val="bg1"/>
                </a:solidFill>
              </a:rPr>
              <a:t> of Florida, Inc., Bravo Health Mid-Atlantic, Inc., and Bravo Health Pennsylvania, Inc. The Cigna name, logos, and other Cigna marks are owned by Cigna Intellectual Property, Inc.  © 2019 </a:t>
            </a:r>
            <a:r>
              <a:rPr lang="en-US" sz="1000" dirty="0" smtClean="0">
                <a:solidFill>
                  <a:schemeClr val="bg1"/>
                </a:solidFill>
              </a:rPr>
              <a:t>Cigna                			INT_20_82947_C														</a:t>
            </a:r>
            <a:endParaRPr lang="en-US" sz="1000" dirty="0">
              <a:solidFill>
                <a:schemeClr val="bg1"/>
              </a:solidFill>
            </a:endParaRPr>
          </a:p>
        </p:txBody>
      </p:sp>
    </p:spTree>
    <p:extLst>
      <p:ext uri="{BB962C8B-B14F-4D97-AF65-F5344CB8AC3E}">
        <p14:creationId xmlns:p14="http://schemas.microsoft.com/office/powerpoint/2010/main" val="3325040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Brand_BlueBand_PPT_External_4x3-201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C885D3-C4BD-4FC5-9032-894E4C1309B1}">
  <ds:schemaRefs>
    <ds:schemaRef ds:uri="http://www.w3.org/XML/1998/namespace"/>
    <ds:schemaRef ds:uri="http://schemas.microsoft.com/office/2006/documentManagement/types"/>
    <ds:schemaRef ds:uri="http://purl.org/dc/dcmitype/"/>
    <ds:schemaRef ds:uri="http://purl.org/dc/terms/"/>
    <ds:schemaRef ds:uri="http://schemas.openxmlformats.org/package/2006/metadata/core-properties"/>
    <ds:schemaRef ds:uri="http://purl.org/dc/elements/1.1/"/>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7E24640D-0002-4564-91BB-CD5DDF7EF99E}">
  <ds:schemaRefs>
    <ds:schemaRef ds:uri="http://schemas.microsoft.com/sharepoint/v3/contenttype/forms"/>
  </ds:schemaRefs>
</ds:datastoreItem>
</file>

<file path=customXml/itemProps3.xml><?xml version="1.0" encoding="utf-8"?>
<ds:datastoreItem xmlns:ds="http://schemas.openxmlformats.org/officeDocument/2006/customXml" ds:itemID="{7B6D2216-8B46-48A2-AB1B-1056F57625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5352</TotalTime>
  <Words>2318</Words>
  <Application>Microsoft Office PowerPoint</Application>
  <PresentationFormat>On-screen Show (4:3)</PresentationFormat>
  <Paragraphs>278</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Brand_BlueBand_PPT_External_4x3-2017</vt:lpstr>
      <vt:lpstr> cigna Medicare ADVANTAGE 2020 Quick Reference Guide –mid-atlantic</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HealthSpring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 Quick Reference Guide</dc:title>
  <dc:creator>Zuercher, Glenn</dc:creator>
  <cp:lastModifiedBy>User1</cp:lastModifiedBy>
  <cp:revision>206</cp:revision>
  <cp:lastPrinted>2019-10-28T15:36:14Z</cp:lastPrinted>
  <dcterms:created xsi:type="dcterms:W3CDTF">2015-03-02T19:55:05Z</dcterms:created>
  <dcterms:modified xsi:type="dcterms:W3CDTF">2020-03-04T17:08:28Z</dcterms:modified>
</cp:coreProperties>
</file>